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9" r:id="rId2"/>
    <p:sldId id="260" r:id="rId3"/>
    <p:sldId id="382" r:id="rId4"/>
    <p:sldId id="380" r:id="rId5"/>
    <p:sldId id="383" r:id="rId6"/>
    <p:sldId id="385" r:id="rId7"/>
    <p:sldId id="381" r:id="rId8"/>
    <p:sldId id="384" r:id="rId9"/>
    <p:sldId id="379" r:id="rId10"/>
    <p:sldId id="262" r:id="rId11"/>
    <p:sldId id="353" r:id="rId12"/>
    <p:sldId id="354" r:id="rId13"/>
    <p:sldId id="355" r:id="rId14"/>
    <p:sldId id="363" r:id="rId15"/>
    <p:sldId id="357" r:id="rId16"/>
    <p:sldId id="362" r:id="rId17"/>
    <p:sldId id="318" r:id="rId18"/>
    <p:sldId id="394" r:id="rId19"/>
    <p:sldId id="319" r:id="rId20"/>
    <p:sldId id="365" r:id="rId21"/>
    <p:sldId id="395" r:id="rId22"/>
    <p:sldId id="399" r:id="rId23"/>
    <p:sldId id="366" r:id="rId24"/>
    <p:sldId id="396" r:id="rId25"/>
    <p:sldId id="400" r:id="rId26"/>
    <p:sldId id="367" r:id="rId27"/>
    <p:sldId id="397" r:id="rId28"/>
    <p:sldId id="401" r:id="rId29"/>
    <p:sldId id="368" r:id="rId30"/>
    <p:sldId id="402" r:id="rId31"/>
    <p:sldId id="403" r:id="rId32"/>
    <p:sldId id="369" r:id="rId33"/>
    <p:sldId id="404" r:id="rId34"/>
    <p:sldId id="405" r:id="rId35"/>
    <p:sldId id="370" r:id="rId36"/>
    <p:sldId id="406" r:id="rId37"/>
    <p:sldId id="371" r:id="rId38"/>
    <p:sldId id="407" r:id="rId39"/>
    <p:sldId id="372" r:id="rId40"/>
    <p:sldId id="408" r:id="rId41"/>
    <p:sldId id="373" r:id="rId42"/>
    <p:sldId id="409" r:id="rId43"/>
    <p:sldId id="374" r:id="rId44"/>
    <p:sldId id="378" r:id="rId45"/>
    <p:sldId id="375" r:id="rId46"/>
    <p:sldId id="410" r:id="rId47"/>
    <p:sldId id="376" r:id="rId48"/>
    <p:sldId id="411" r:id="rId49"/>
    <p:sldId id="377" r:id="rId50"/>
    <p:sldId id="412" r:id="rId51"/>
    <p:sldId id="413" r:id="rId5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503" autoAdjust="0"/>
  </p:normalViewPr>
  <p:slideViewPr>
    <p:cSldViewPr snapToGrid="0">
      <p:cViewPr varScale="1">
        <p:scale>
          <a:sx n="59" d="100"/>
          <a:sy n="59" d="100"/>
        </p:scale>
        <p:origin x="1541" y="53"/>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A11F1-3E68-41AD-8FFC-54B919EEF047}" type="datetimeFigureOut">
              <a:rPr lang="tr-TR" smtClean="0"/>
              <a:t>25.01.2025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3077D-4B29-488B-A605-92C4EB62FB7B}" type="slidenum">
              <a:rPr lang="tr-TR" smtClean="0"/>
              <a:t>‹#›</a:t>
            </a:fld>
            <a:endParaRPr lang="tr-TR"/>
          </a:p>
        </p:txBody>
      </p:sp>
    </p:spTree>
    <p:extLst>
      <p:ext uri="{BB962C8B-B14F-4D97-AF65-F5344CB8AC3E}">
        <p14:creationId xmlns:p14="http://schemas.microsoft.com/office/powerpoint/2010/main" val="1383600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a:t>
            </a:fld>
            <a:endParaRPr lang="tr-TR"/>
          </a:p>
        </p:txBody>
      </p:sp>
    </p:spTree>
    <p:extLst>
      <p:ext uri="{BB962C8B-B14F-4D97-AF65-F5344CB8AC3E}">
        <p14:creationId xmlns:p14="http://schemas.microsoft.com/office/powerpoint/2010/main" val="916097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10</a:t>
            </a:fld>
            <a:endParaRPr lang="tr-TR"/>
          </a:p>
        </p:txBody>
      </p:sp>
    </p:spTree>
    <p:extLst>
      <p:ext uri="{BB962C8B-B14F-4D97-AF65-F5344CB8AC3E}">
        <p14:creationId xmlns:p14="http://schemas.microsoft.com/office/powerpoint/2010/main" val="2381272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11</a:t>
            </a:fld>
            <a:endParaRPr lang="tr-TR"/>
          </a:p>
        </p:txBody>
      </p:sp>
    </p:spTree>
    <p:extLst>
      <p:ext uri="{BB962C8B-B14F-4D97-AF65-F5344CB8AC3E}">
        <p14:creationId xmlns:p14="http://schemas.microsoft.com/office/powerpoint/2010/main" val="2724882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12</a:t>
            </a:fld>
            <a:endParaRPr lang="tr-TR"/>
          </a:p>
        </p:txBody>
      </p:sp>
    </p:spTree>
    <p:extLst>
      <p:ext uri="{BB962C8B-B14F-4D97-AF65-F5344CB8AC3E}">
        <p14:creationId xmlns:p14="http://schemas.microsoft.com/office/powerpoint/2010/main" val="3054576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r>
              <a:rPr lang="tr-TR" b="1" dirty="0"/>
              <a:t>Girdi Katmanı</a:t>
            </a:r>
          </a:p>
          <a:p>
            <a:pPr marL="742950" lvl="1" indent="-285750">
              <a:buFont typeface="Arial" panose="020B0604020202020204" pitchFamily="34" charset="0"/>
              <a:buChar char="•"/>
            </a:pPr>
            <a:r>
              <a:rPr lang="tr-TR" dirty="0"/>
              <a:t>Girdi katmanıdır, verinin özniteliklerinin sinir ağına girdiği verildiği katmandır.</a:t>
            </a:r>
          </a:p>
          <a:p>
            <a:pPr marL="285750" indent="-285750">
              <a:buFont typeface="Arial" panose="020B0604020202020204" pitchFamily="34" charset="0"/>
              <a:buChar char="•"/>
            </a:pPr>
            <a:r>
              <a:rPr lang="tr-TR" b="1" dirty="0"/>
              <a:t>Gizli Katman</a:t>
            </a:r>
          </a:p>
          <a:p>
            <a:pPr marL="742950" lvl="1" indent="-285750">
              <a:buFont typeface="Arial" panose="020B0604020202020204" pitchFamily="34" charset="0"/>
              <a:buChar char="•"/>
            </a:pPr>
            <a:r>
              <a:rPr lang="tr-TR" b="1" dirty="0"/>
              <a:t>Verilerin transfer edildiği ve öğrenme </a:t>
            </a:r>
            <a:r>
              <a:rPr lang="tr-TR" b="1" dirty="0" err="1"/>
              <a:t>işlemnin</a:t>
            </a:r>
            <a:r>
              <a:rPr lang="tr-TR" b="1" dirty="0"/>
              <a:t> gerçekleştirildiği katmandır.</a:t>
            </a:r>
          </a:p>
          <a:p>
            <a:pPr marL="285750" indent="-285750">
              <a:buFont typeface="Arial" panose="020B0604020202020204" pitchFamily="34" charset="0"/>
              <a:buChar char="•"/>
            </a:pPr>
            <a:r>
              <a:rPr lang="tr-TR" b="1" dirty="0"/>
              <a:t>Çıktı Katmanı</a:t>
            </a:r>
          </a:p>
          <a:p>
            <a:pPr marL="742950" lvl="1" indent="-285750">
              <a:buFont typeface="Arial" panose="020B0604020202020204" pitchFamily="34" charset="0"/>
              <a:buChar char="•"/>
            </a:pPr>
            <a:r>
              <a:rPr lang="tr-TR" dirty="0"/>
              <a:t>Etiket bilgisinin hesaplandığı katmandır</a:t>
            </a:r>
          </a:p>
        </p:txBody>
      </p:sp>
      <p:sp>
        <p:nvSpPr>
          <p:cNvPr id="4" name="Slayt Numarası Yer Tutucusu 3"/>
          <p:cNvSpPr>
            <a:spLocks noGrp="1"/>
          </p:cNvSpPr>
          <p:nvPr>
            <p:ph type="sldNum" sz="quarter" idx="10"/>
          </p:nvPr>
        </p:nvSpPr>
        <p:spPr/>
        <p:txBody>
          <a:bodyPr/>
          <a:lstStyle/>
          <a:p>
            <a:fld id="{9321E4BC-D821-44F3-BA3B-1C6614FB4B55}" type="slidenum">
              <a:rPr lang="tr-TR" smtClean="0"/>
              <a:t>13</a:t>
            </a:fld>
            <a:endParaRPr lang="tr-TR"/>
          </a:p>
        </p:txBody>
      </p:sp>
    </p:spTree>
    <p:extLst>
      <p:ext uri="{BB962C8B-B14F-4D97-AF65-F5344CB8AC3E}">
        <p14:creationId xmlns:p14="http://schemas.microsoft.com/office/powerpoint/2010/main" val="2347116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14</a:t>
            </a:fld>
            <a:endParaRPr lang="tr-TR"/>
          </a:p>
        </p:txBody>
      </p:sp>
    </p:spTree>
    <p:extLst>
      <p:ext uri="{BB962C8B-B14F-4D97-AF65-F5344CB8AC3E}">
        <p14:creationId xmlns:p14="http://schemas.microsoft.com/office/powerpoint/2010/main" val="3205227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15</a:t>
            </a:fld>
            <a:endParaRPr lang="tr-TR"/>
          </a:p>
        </p:txBody>
      </p:sp>
    </p:spTree>
    <p:extLst>
      <p:ext uri="{BB962C8B-B14F-4D97-AF65-F5344CB8AC3E}">
        <p14:creationId xmlns:p14="http://schemas.microsoft.com/office/powerpoint/2010/main" val="3215551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r>
              <a:rPr lang="tr-TR" b="0" i="0" dirty="0">
                <a:solidFill>
                  <a:srgbClr val="232F3E"/>
                </a:solidFill>
                <a:effectLst/>
                <a:latin typeface="AmazonEmberBold"/>
              </a:rPr>
              <a:t>Derin öğrenmenin zorlukları nelerdir?</a:t>
            </a:r>
          </a:p>
          <a:p>
            <a:pPr algn="l"/>
            <a:r>
              <a:rPr lang="tr-TR" b="0" i="0" dirty="0">
                <a:solidFill>
                  <a:srgbClr val="333333"/>
                </a:solidFill>
                <a:effectLst/>
                <a:latin typeface="AmazonEmber"/>
              </a:rPr>
              <a:t>Derin öğrenme nispeten yeni bir teknoloji olduğundan, pratikte uygulanması konusunda belirli zorluklar bulunur.</a:t>
            </a:r>
          </a:p>
          <a:p>
            <a:pPr algn="l"/>
            <a:r>
              <a:rPr lang="tr-TR" b="1" i="0" dirty="0">
                <a:solidFill>
                  <a:srgbClr val="333333"/>
                </a:solidFill>
                <a:effectLst/>
                <a:latin typeface="AmazonEmber"/>
              </a:rPr>
              <a:t>Büyük miktarlarda yüksek kaliteli veri</a:t>
            </a:r>
          </a:p>
          <a:p>
            <a:pPr algn="l"/>
            <a:r>
              <a:rPr lang="tr-TR" b="0" i="0" dirty="0">
                <a:solidFill>
                  <a:srgbClr val="333333"/>
                </a:solidFill>
                <a:effectLst/>
                <a:latin typeface="AmazonEmber"/>
              </a:rPr>
              <a:t>Derin öğrenme algoritmaları, bunları büyük miktarlarda yüksek kaliteli veri üzerinde eğittiğinizde daha iyi sonuçlar verir. Girdi veri kümenizdeki aykırı öğeler veya hatalar derin öğrenme sürecini önemli ölçüde etkileyebilir. Örneğin, hayvan görüntüsü örneğimizde, derin öğrenme modeli, veri kümesine yanlışlıkla hayvan olmayan görüntüler eklendiğinde bir uçağı kaplumbağa olarak sınıflandırabilir.</a:t>
            </a:r>
          </a:p>
          <a:p>
            <a:pPr algn="l"/>
            <a:r>
              <a:rPr lang="tr-TR" b="0" i="0" dirty="0">
                <a:solidFill>
                  <a:srgbClr val="333333"/>
                </a:solidFill>
                <a:effectLst/>
                <a:latin typeface="AmazonEmber"/>
              </a:rPr>
              <a:t>Bu tür yanlışlıkları önlemek için, derin öğrenme modellerini eğitmeden önce büyük miktarda veriyi temizlemeli ve işlemelisiniz. Giriş verilerinin ön işlemesi, büyük miktarda veri depolama kapasitesi gerektirir.</a:t>
            </a:r>
          </a:p>
          <a:p>
            <a:pPr algn="l"/>
            <a:r>
              <a:rPr lang="tr-TR" b="1" i="0" dirty="0">
                <a:solidFill>
                  <a:srgbClr val="333333"/>
                </a:solidFill>
                <a:effectLst/>
                <a:latin typeface="AmazonEmber"/>
              </a:rPr>
              <a:t>Büyük işlem gücü </a:t>
            </a:r>
          </a:p>
          <a:p>
            <a:pPr algn="l"/>
            <a:r>
              <a:rPr lang="tr-TR" b="0" i="0" dirty="0">
                <a:solidFill>
                  <a:srgbClr val="333333"/>
                </a:solidFill>
                <a:effectLst/>
                <a:latin typeface="AmazonEmber"/>
              </a:rPr>
              <a:t>Derin öğrenme algoritmaları yoğun işlem gerektirir ve düzgün çalışması için yeterli bilgi işlem kapasitesine sahip bir altyapıya ihtiyaç vardır. Aksi takdirde, sonuçları işlemek uzun zaman alır. </a:t>
            </a:r>
          </a:p>
          <a:p>
            <a:pPr algn="l"/>
            <a:r>
              <a:rPr lang="tr-TR" b="1" i="0" dirty="0" err="1">
                <a:solidFill>
                  <a:srgbClr val="374151"/>
                </a:solidFill>
                <a:effectLst/>
                <a:latin typeface="Söhne"/>
              </a:rPr>
              <a:t>Yorumlanabilirlik</a:t>
            </a:r>
            <a:r>
              <a:rPr lang="tr-TR" b="1" i="0" dirty="0">
                <a:solidFill>
                  <a:srgbClr val="374151"/>
                </a:solidFill>
                <a:effectLst/>
                <a:latin typeface="Söhne"/>
              </a:rPr>
              <a:t>: </a:t>
            </a:r>
            <a:r>
              <a:rPr lang="tr-TR" b="0" i="0" dirty="0">
                <a:solidFill>
                  <a:srgbClr val="374151"/>
                </a:solidFill>
                <a:effectLst/>
                <a:latin typeface="Söhne"/>
              </a:rPr>
              <a:t>Derin öğrenme modelleri karmaşıktır, siyah bir kutu gibi çalışır. Sonucun yorumlanması çok zordur. </a:t>
            </a:r>
          </a:p>
          <a:p>
            <a:pPr algn="l"/>
            <a:r>
              <a:rPr lang="tr-TR" b="1" i="0" dirty="0">
                <a:solidFill>
                  <a:srgbClr val="374151"/>
                </a:solidFill>
                <a:effectLst/>
                <a:latin typeface="Söhne"/>
              </a:rPr>
              <a:t>Aşırı Öğrenme: </a:t>
            </a:r>
            <a:r>
              <a:rPr lang="tr-TR" b="0" i="0" dirty="0">
                <a:solidFill>
                  <a:srgbClr val="374151"/>
                </a:solidFill>
                <a:effectLst/>
                <a:latin typeface="Söhne"/>
              </a:rPr>
              <a:t>Model tekrar tekrar eğitildiğinde, eğitim verilerine çok özelleşir ve aşırı öğrenme ve yeni verilerde zayıf performansa yol açar.</a:t>
            </a:r>
            <a:br>
              <a:rPr lang="tr-TR" dirty="0"/>
            </a:br>
            <a:r>
              <a:rPr lang="tr-TR" b="1" i="0" dirty="0">
                <a:solidFill>
                  <a:srgbClr val="374151"/>
                </a:solidFill>
                <a:effectLst/>
                <a:latin typeface="Söhne"/>
              </a:rPr>
              <a:t>Zaman Alıcı: </a:t>
            </a:r>
            <a:r>
              <a:rPr lang="tr-TR" b="0" i="0" dirty="0">
                <a:solidFill>
                  <a:srgbClr val="374151"/>
                </a:solidFill>
                <a:effectLst/>
                <a:latin typeface="Söhne"/>
              </a:rPr>
              <a:t>Sıralı veriler üzerinde çalışırken, hesaplama kaynağına bağlı olarak çok uzun sürebilir, hatta günler veya aylar alabilir.</a:t>
            </a:r>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16</a:t>
            </a:fld>
            <a:endParaRPr lang="tr-TR"/>
          </a:p>
        </p:txBody>
      </p:sp>
    </p:spTree>
    <p:extLst>
      <p:ext uri="{BB962C8B-B14F-4D97-AF65-F5344CB8AC3E}">
        <p14:creationId xmlns:p14="http://schemas.microsoft.com/office/powerpoint/2010/main" val="734766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17</a:t>
            </a:fld>
            <a:endParaRPr lang="tr-TR"/>
          </a:p>
        </p:txBody>
      </p:sp>
    </p:spTree>
    <p:extLst>
      <p:ext uri="{BB962C8B-B14F-4D97-AF65-F5344CB8AC3E}">
        <p14:creationId xmlns:p14="http://schemas.microsoft.com/office/powerpoint/2010/main" val="2443340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18</a:t>
            </a:fld>
            <a:endParaRPr lang="tr-TR"/>
          </a:p>
        </p:txBody>
      </p:sp>
    </p:spTree>
    <p:extLst>
      <p:ext uri="{BB962C8B-B14F-4D97-AF65-F5344CB8AC3E}">
        <p14:creationId xmlns:p14="http://schemas.microsoft.com/office/powerpoint/2010/main" val="1147890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19</a:t>
            </a:fld>
            <a:endParaRPr lang="tr-TR"/>
          </a:p>
        </p:txBody>
      </p:sp>
    </p:spTree>
    <p:extLst>
      <p:ext uri="{BB962C8B-B14F-4D97-AF65-F5344CB8AC3E}">
        <p14:creationId xmlns:p14="http://schemas.microsoft.com/office/powerpoint/2010/main" val="2432724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2</a:t>
            </a:fld>
            <a:endParaRPr lang="tr-TR"/>
          </a:p>
        </p:txBody>
      </p:sp>
    </p:spTree>
    <p:extLst>
      <p:ext uri="{BB962C8B-B14F-4D97-AF65-F5344CB8AC3E}">
        <p14:creationId xmlns:p14="http://schemas.microsoft.com/office/powerpoint/2010/main" val="1343578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dirty="0"/>
              <a:t>Yapay Sinir Ağları (</a:t>
            </a:r>
            <a:r>
              <a:rPr lang="tr-TR" dirty="0" err="1"/>
              <a:t>Artificial</a:t>
            </a:r>
            <a:r>
              <a:rPr lang="tr-TR" dirty="0"/>
              <a:t> </a:t>
            </a:r>
            <a:r>
              <a:rPr lang="tr-TR" dirty="0" err="1"/>
              <a:t>Neural</a:t>
            </a:r>
            <a:r>
              <a:rPr lang="tr-TR" dirty="0"/>
              <a:t> Networks - ANN), beynimizin sinir hücrelerinden ilham alınarak tasarlanan bir yapay zeka modelidir. Bu ağlar, bilgi işleme görevlerini yerine getirmek için bir araya gelen birçok yapay "nörondan" oluşur. Her nöron, bir tür hesaplama birimi olarak çalışır ve diğer nöronlarla bağlantılıdır. Bu bağlantılar, ağırlıklar adı verilen sayısal değerlerle ifade edilir ve ağın öğrenme yeteneğini sağlar.</a:t>
            </a:r>
          </a:p>
          <a:p>
            <a:r>
              <a:rPr lang="tr-TR" dirty="0" err="1"/>
              <a:t>ANN'ler</a:t>
            </a:r>
            <a:r>
              <a:rPr lang="tr-TR" dirty="0"/>
              <a:t>, giriş verilerini alır, bu verileri bir dizi katmandan geçirir ve sonunda bir çıktı üretir. Bu süreçte ağ, giriş ve çıkış arasındaki ilişkileri öğrenir ve bu sayede karmaşık veri örüntülerini tanıyabilir. Örneğin, bir görüntüyü tanıma veya bir metin içerisindeki duyguyu analiz etme gibi görevlerde kullanılabilirler.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20</a:t>
            </a:fld>
            <a:endParaRPr lang="tr-TR"/>
          </a:p>
        </p:txBody>
      </p:sp>
    </p:spTree>
    <p:extLst>
      <p:ext uri="{BB962C8B-B14F-4D97-AF65-F5344CB8AC3E}">
        <p14:creationId xmlns:p14="http://schemas.microsoft.com/office/powerpoint/2010/main" val="507953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dirty="0"/>
              <a:t>Yapay Sinir </a:t>
            </a:r>
            <a:r>
              <a:rPr lang="tr-TR" dirty="0" err="1"/>
              <a:t>Ağları'nın</a:t>
            </a:r>
            <a:r>
              <a:rPr lang="tr-TR" dirty="0"/>
              <a:t> (ANN) öğrenme süreci, ağırlıkların optimize edilmesi yoluyla gerçekleşir. Bu süreç, ağın verilen bir girdi ile istenen bir çıktı arasındaki ilişkiyi öğrenmesini sağlar. Öğrenme süreci genel olarak üç ana aşamadan oluşur: ileri yayılım (</a:t>
            </a:r>
            <a:r>
              <a:rPr lang="tr-TR" dirty="0" err="1"/>
              <a:t>forward</a:t>
            </a:r>
            <a:r>
              <a:rPr lang="tr-TR" dirty="0"/>
              <a:t> </a:t>
            </a:r>
            <a:r>
              <a:rPr lang="tr-TR" dirty="0" err="1"/>
              <a:t>propagation</a:t>
            </a:r>
            <a:r>
              <a:rPr lang="tr-TR" dirty="0"/>
              <a:t>), hata hesaplama, ve geri yayılım (</a:t>
            </a:r>
            <a:r>
              <a:rPr lang="tr-TR" dirty="0" err="1"/>
              <a:t>backpropagation</a:t>
            </a:r>
            <a:r>
              <a:rPr lang="tr-TR" dirty="0"/>
              <a:t>).</a:t>
            </a:r>
          </a:p>
          <a:p>
            <a:r>
              <a:rPr lang="tr-TR" b="1" dirty="0"/>
              <a:t>1. İleri Yayılım (</a:t>
            </a:r>
            <a:r>
              <a:rPr lang="tr-TR" b="1" dirty="0" err="1"/>
              <a:t>Forward</a:t>
            </a:r>
            <a:r>
              <a:rPr lang="tr-TR" b="1" dirty="0"/>
              <a:t> </a:t>
            </a:r>
            <a:r>
              <a:rPr lang="tr-TR" b="1" dirty="0" err="1"/>
              <a:t>Propagation</a:t>
            </a:r>
            <a:r>
              <a:rPr lang="tr-TR" b="1" dirty="0"/>
              <a:t>)</a:t>
            </a:r>
          </a:p>
          <a:p>
            <a:r>
              <a:rPr lang="tr-TR" dirty="0"/>
              <a:t>Bu aşamada, giriş verileri ağın katmanları boyunca ileriye doğru aktarılır. Her nöron, kendisine bağlı nöronlardan aldığı sinyalleri toplar, bu sinyalleri ağırlıklarla çarpar ve bir aktivasyon fonksiyonu aracılığıyla işler. Aktivasyon fonksiyonu, nöronun çıkışını belirleyen bir matematiksel formüldür. En yaygın kullanılan aktivasyon fonksiyonları arasında </a:t>
            </a:r>
            <a:r>
              <a:rPr lang="tr-TR" dirty="0" err="1"/>
              <a:t>ReLU</a:t>
            </a:r>
            <a:r>
              <a:rPr lang="tr-TR" dirty="0"/>
              <a:t> (</a:t>
            </a:r>
            <a:r>
              <a:rPr lang="tr-TR" dirty="0" err="1"/>
              <a:t>Rectified</a:t>
            </a:r>
            <a:r>
              <a:rPr lang="tr-TR" dirty="0"/>
              <a:t> </a:t>
            </a:r>
            <a:r>
              <a:rPr lang="tr-TR" dirty="0" err="1"/>
              <a:t>Linear</a:t>
            </a:r>
            <a:r>
              <a:rPr lang="tr-TR" dirty="0"/>
              <a:t> </a:t>
            </a:r>
            <a:r>
              <a:rPr lang="tr-TR" dirty="0" err="1"/>
              <a:t>Unit</a:t>
            </a:r>
            <a:r>
              <a:rPr lang="tr-TR" dirty="0"/>
              <a:t>), sigmoid ve </a:t>
            </a:r>
            <a:r>
              <a:rPr lang="tr-TR" dirty="0" err="1"/>
              <a:t>tanh</a:t>
            </a:r>
            <a:r>
              <a:rPr lang="tr-TR" dirty="0"/>
              <a:t> bulunur.</a:t>
            </a:r>
          </a:p>
          <a:p>
            <a:r>
              <a:rPr lang="tr-TR" dirty="0"/>
              <a:t>Sonuçta, bu işlemler bir dizi gizli katmandan geçer ve nihayetinde bir çıktı katmanına ulaşır. Çıktı katmanı, ağın tahmin ettiği sonucu üretir.</a:t>
            </a:r>
          </a:p>
          <a:p>
            <a:r>
              <a:rPr lang="tr-TR" b="1" dirty="0"/>
              <a:t>2. Hata Hesaplama</a:t>
            </a:r>
          </a:p>
          <a:p>
            <a:r>
              <a:rPr lang="tr-TR" dirty="0"/>
              <a:t>Ağ bir çıktı ürettikten sonra, bu çıktı ile gerçek değer (hedef) karşılaştırılır. Bu karşılaştırma, hata fonksiyonu (</a:t>
            </a:r>
            <a:r>
              <a:rPr lang="tr-TR" dirty="0" err="1"/>
              <a:t>loss</a:t>
            </a:r>
            <a:r>
              <a:rPr lang="tr-TR" dirty="0"/>
              <a:t> </a:t>
            </a:r>
            <a:r>
              <a:rPr lang="tr-TR" dirty="0" err="1"/>
              <a:t>function</a:t>
            </a:r>
            <a:r>
              <a:rPr lang="tr-TR" dirty="0"/>
              <a:t>) kullanılarak yapılır. Hata fonksiyonu, ağın tahminleri ile gerçek değerler arasındaki farkı ölçer. Örneğin, bir regresyon probleminde kullanılan hata fonksiyonu genellikle Ortalama Kare Hatası (</a:t>
            </a:r>
            <a:r>
              <a:rPr lang="tr-TR" dirty="0" err="1"/>
              <a:t>Mean</a:t>
            </a:r>
            <a:r>
              <a:rPr lang="tr-TR" dirty="0"/>
              <a:t> </a:t>
            </a:r>
            <a:r>
              <a:rPr lang="tr-TR" dirty="0" err="1"/>
              <a:t>Squared</a:t>
            </a:r>
            <a:r>
              <a:rPr lang="tr-TR" dirty="0"/>
              <a:t> </a:t>
            </a:r>
            <a:r>
              <a:rPr lang="tr-TR" dirty="0" err="1"/>
              <a:t>Error</a:t>
            </a:r>
            <a:r>
              <a:rPr lang="tr-TR" dirty="0"/>
              <a:t> - MSE) iken, sınıflandırma problemlerinde genellikle çapraz entropi (</a:t>
            </a:r>
            <a:r>
              <a:rPr lang="tr-TR" dirty="0" err="1"/>
              <a:t>cross-entropy</a:t>
            </a:r>
            <a:r>
              <a:rPr lang="tr-TR" dirty="0"/>
              <a:t>) kullanılır.</a:t>
            </a:r>
          </a:p>
          <a:p>
            <a:r>
              <a:rPr lang="tr-TR" b="1" dirty="0"/>
              <a:t>3. Geri Yayılım (</a:t>
            </a:r>
            <a:r>
              <a:rPr lang="tr-TR" b="1" dirty="0" err="1"/>
              <a:t>Backpropagation</a:t>
            </a:r>
            <a:r>
              <a:rPr lang="tr-TR" b="1" dirty="0"/>
              <a:t>)</a:t>
            </a:r>
          </a:p>
          <a:p>
            <a:r>
              <a:rPr lang="tr-TR" dirty="0"/>
              <a:t>Hata hesaplandıktan sonra, geri yayılım süreci başlar. Bu aşamada, hata fonksiyonunun ağın her bir ağırlığına olan etkisi hesaplanır. Bu işlem, zincir kuralı (</a:t>
            </a:r>
            <a:r>
              <a:rPr lang="tr-TR" dirty="0" err="1"/>
              <a:t>chain</a:t>
            </a:r>
            <a:r>
              <a:rPr lang="tr-TR" dirty="0"/>
              <a:t> </a:t>
            </a:r>
            <a:r>
              <a:rPr lang="tr-TR" dirty="0" err="1"/>
              <a:t>rule</a:t>
            </a:r>
            <a:r>
              <a:rPr lang="tr-TR" dirty="0"/>
              <a:t>) adı verilen bir türev alma tekniği ile gerçekleştirilir. Amaç, hata fonksiyonunun ağırlıklara göre türevini (gradyanını) bulmaktır.</a:t>
            </a:r>
          </a:p>
          <a:p>
            <a:r>
              <a:rPr lang="tr-TR" dirty="0"/>
              <a:t>Bulunan bu gradyanlar, ağırlıkların güncellenmesinde kullanılır. Ağırlıklar, genellikle "gradyan inişi" (</a:t>
            </a:r>
            <a:r>
              <a:rPr lang="tr-TR" dirty="0" err="1"/>
              <a:t>gradient</a:t>
            </a:r>
            <a:r>
              <a:rPr lang="tr-TR" dirty="0"/>
              <a:t> </a:t>
            </a:r>
            <a:r>
              <a:rPr lang="tr-TR" dirty="0" err="1"/>
              <a:t>descent</a:t>
            </a:r>
            <a:r>
              <a:rPr lang="tr-TR" dirty="0"/>
              <a:t>) adı verilen bir optimizasyon algoritması kullanılarak ayarlanır. Gradyan inişi, ağırlıkları hatayı azaltacak şekilde küçük adımlarla değiştirir. Bu adımların büyüklüğü, öğrenme oranı (</a:t>
            </a:r>
            <a:r>
              <a:rPr lang="tr-TR" dirty="0" err="1"/>
              <a:t>learning</a:t>
            </a:r>
            <a:r>
              <a:rPr lang="tr-TR" dirty="0"/>
              <a:t> rate) olarak adlandırılır ve modelin öğrenme hızını kontrol eder.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21</a:t>
            </a:fld>
            <a:endParaRPr lang="tr-TR"/>
          </a:p>
        </p:txBody>
      </p:sp>
    </p:spTree>
    <p:extLst>
      <p:ext uri="{BB962C8B-B14F-4D97-AF65-F5344CB8AC3E}">
        <p14:creationId xmlns:p14="http://schemas.microsoft.com/office/powerpoint/2010/main" val="32039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Proje Örneği: Kalp Hastalığı Risk Tahmini</a:t>
            </a:r>
          </a:p>
          <a:p>
            <a:r>
              <a:rPr lang="tr-TR" b="1" dirty="0"/>
              <a:t>Proje Açıklaması:</a:t>
            </a:r>
            <a:r>
              <a:rPr lang="tr-TR" dirty="0"/>
              <a:t> Bu projede, yapay sinir ağları kullanılarak bir bireyin kalp hastalığı riski taşıyıp taşımadığını tahmin etmek amaçlanmıştır. Kalp hastalıkları, dünyada önde gelen ölüm nedenlerinden biridir ve erken teşhis, yaşam kurtarıcı olabilir. Bu nedenle, hastaların tıbbi ve demografik verilerine dayanarak risk tahmini yapmak önemlidir.</a:t>
            </a:r>
          </a:p>
          <a:p>
            <a:r>
              <a:rPr lang="tr-TR" b="1" dirty="0"/>
              <a:t>Projenin Detayları:</a:t>
            </a:r>
            <a:endParaRPr lang="tr-TR" dirty="0"/>
          </a:p>
          <a:p>
            <a:pPr>
              <a:buFont typeface="+mj-lt"/>
              <a:buAutoNum type="arabicPeriod"/>
            </a:pPr>
            <a:r>
              <a:rPr lang="tr-TR" b="1" dirty="0"/>
              <a:t>Veri Toplama:</a:t>
            </a:r>
            <a:endParaRPr lang="tr-TR" dirty="0"/>
          </a:p>
          <a:p>
            <a:pPr marL="742950" lvl="1" indent="-285750">
              <a:buFont typeface="+mj-lt"/>
              <a:buAutoNum type="arabicPeriod"/>
            </a:pPr>
            <a:r>
              <a:rPr lang="tr-TR" b="1" dirty="0"/>
              <a:t>Veri Seti:</a:t>
            </a:r>
            <a:r>
              <a:rPr lang="tr-TR" dirty="0"/>
              <a:t> Hastaların tıbbi geçmişleri, demografik bilgileri ve çeşitli biyometrik ölçümleri içeren veri seti toplanır. Örneğin:</a:t>
            </a:r>
          </a:p>
          <a:p>
            <a:pPr marL="1143000" lvl="2" indent="-228600">
              <a:buFont typeface="+mj-lt"/>
              <a:buAutoNum type="arabicPeriod"/>
            </a:pPr>
            <a:r>
              <a:rPr lang="tr-TR" dirty="0"/>
              <a:t>Yaş</a:t>
            </a:r>
          </a:p>
          <a:p>
            <a:pPr marL="1143000" lvl="2" indent="-228600">
              <a:buFont typeface="+mj-lt"/>
              <a:buAutoNum type="arabicPeriod"/>
            </a:pPr>
            <a:r>
              <a:rPr lang="tr-TR" dirty="0"/>
              <a:t>Cinsiyet</a:t>
            </a:r>
          </a:p>
          <a:p>
            <a:pPr marL="1143000" lvl="2" indent="-228600">
              <a:buFont typeface="+mj-lt"/>
              <a:buAutoNum type="arabicPeriod"/>
            </a:pPr>
            <a:r>
              <a:rPr lang="tr-TR" dirty="0"/>
              <a:t>Kan basıncı</a:t>
            </a:r>
          </a:p>
          <a:p>
            <a:pPr marL="1143000" lvl="2" indent="-228600">
              <a:buFont typeface="+mj-lt"/>
              <a:buAutoNum type="arabicPeriod"/>
            </a:pPr>
            <a:r>
              <a:rPr lang="tr-TR" dirty="0"/>
              <a:t>Kolesterol seviyesi</a:t>
            </a:r>
          </a:p>
          <a:p>
            <a:pPr marL="1143000" lvl="2" indent="-228600">
              <a:buFont typeface="+mj-lt"/>
              <a:buAutoNum type="arabicPeriod"/>
            </a:pPr>
            <a:r>
              <a:rPr lang="tr-TR" dirty="0"/>
              <a:t>EKG sonuçları</a:t>
            </a:r>
          </a:p>
          <a:p>
            <a:pPr marL="1143000" lvl="2" indent="-228600">
              <a:buFont typeface="+mj-lt"/>
              <a:buAutoNum type="arabicPeriod"/>
            </a:pPr>
            <a:r>
              <a:rPr lang="tr-TR" dirty="0"/>
              <a:t>Vücut kitle indeksi (BMI)</a:t>
            </a:r>
          </a:p>
          <a:p>
            <a:pPr marL="1143000" lvl="2" indent="-228600">
              <a:buFont typeface="+mj-lt"/>
              <a:buAutoNum type="arabicPeriod"/>
            </a:pPr>
            <a:r>
              <a:rPr lang="tr-TR" dirty="0"/>
              <a:t>Sigara içme durumu</a:t>
            </a:r>
          </a:p>
          <a:p>
            <a:pPr marL="1143000" lvl="2" indent="-228600">
              <a:buFont typeface="+mj-lt"/>
              <a:buAutoNum type="arabicPeriod"/>
            </a:pPr>
            <a:r>
              <a:rPr lang="tr-TR" dirty="0"/>
              <a:t>Fiziksel aktivite düzeyi</a:t>
            </a:r>
          </a:p>
          <a:p>
            <a:pPr marL="1143000" lvl="2" indent="-228600">
              <a:buFont typeface="+mj-lt"/>
              <a:buAutoNum type="arabicPeriod"/>
            </a:pPr>
            <a:r>
              <a:rPr lang="tr-TR" dirty="0"/>
              <a:t>Ailede kalp hastalığı öyküsü</a:t>
            </a:r>
          </a:p>
          <a:p>
            <a:pPr marL="742950" lvl="1" indent="-285750">
              <a:buFont typeface="+mj-lt"/>
              <a:buAutoNum type="arabicPeriod"/>
            </a:pPr>
            <a:r>
              <a:rPr lang="tr-TR" b="1" dirty="0"/>
              <a:t>Etiketleme:</a:t>
            </a:r>
            <a:r>
              <a:rPr lang="tr-TR" dirty="0"/>
              <a:t> Her hasta için kalp hastalığı olup olmadığına dair etiketler kullanılır.</a:t>
            </a:r>
          </a:p>
          <a:p>
            <a:pPr>
              <a:buFont typeface="+mj-lt"/>
              <a:buAutoNum type="arabicPeriod"/>
            </a:pPr>
            <a:r>
              <a:rPr lang="tr-TR" b="1" dirty="0"/>
              <a:t>Veri Ön İşleme:</a:t>
            </a:r>
            <a:endParaRPr lang="tr-TR" dirty="0"/>
          </a:p>
          <a:p>
            <a:pPr marL="742950" lvl="1" indent="-285750">
              <a:buFont typeface="+mj-lt"/>
              <a:buAutoNum type="arabicPeriod"/>
            </a:pPr>
            <a:r>
              <a:rPr lang="tr-TR" b="1" dirty="0"/>
              <a:t>Eksik Verilerin Tamamlanması:</a:t>
            </a:r>
            <a:r>
              <a:rPr lang="tr-TR" dirty="0"/>
              <a:t> Eksik veri noktaları uygun yöntemlerle doldurulur.</a:t>
            </a:r>
          </a:p>
          <a:p>
            <a:pPr marL="742950" lvl="1" indent="-285750">
              <a:buFont typeface="+mj-lt"/>
              <a:buAutoNum type="arabicPeriod"/>
            </a:pPr>
            <a:r>
              <a:rPr lang="tr-TR" b="1" dirty="0"/>
              <a:t>Normalizasyon:</a:t>
            </a:r>
            <a:r>
              <a:rPr lang="tr-TR" dirty="0"/>
              <a:t> Veriler, modelin daha iyi performans göstermesi için normalizasyon teknikleri ile ölçeklendirilir.</a:t>
            </a:r>
          </a:p>
          <a:p>
            <a:pPr marL="742950" lvl="1" indent="-285750">
              <a:buFont typeface="+mj-lt"/>
              <a:buAutoNum type="arabicPeriod"/>
            </a:pPr>
            <a:r>
              <a:rPr lang="tr-TR" b="1" dirty="0"/>
              <a:t>Özellik Seçimi:</a:t>
            </a:r>
            <a:r>
              <a:rPr lang="tr-TR" dirty="0"/>
              <a:t> En etkili özellikleri belirlemek için veri analizi yapılır ve gereksiz özellikler elenir.</a:t>
            </a:r>
          </a:p>
          <a:p>
            <a:pPr>
              <a:buFont typeface="+mj-lt"/>
              <a:buAutoNum type="arabicPeriod"/>
            </a:pPr>
            <a:r>
              <a:rPr lang="tr-TR" b="1" dirty="0"/>
              <a:t>ANN Modeli:</a:t>
            </a:r>
            <a:endParaRPr lang="tr-TR" dirty="0"/>
          </a:p>
          <a:p>
            <a:pPr marL="742950" lvl="1" indent="-285750">
              <a:buFont typeface="+mj-lt"/>
              <a:buAutoNum type="arabicPeriod"/>
            </a:pPr>
            <a:r>
              <a:rPr lang="tr-TR" b="1" dirty="0"/>
              <a:t>Model:</a:t>
            </a:r>
            <a:r>
              <a:rPr lang="tr-TR" dirty="0"/>
              <a:t> Bu projede bir </a:t>
            </a:r>
            <a:r>
              <a:rPr lang="tr-TR" b="1" dirty="0" err="1"/>
              <a:t>Artificial</a:t>
            </a:r>
            <a:r>
              <a:rPr lang="tr-TR" b="1" dirty="0"/>
              <a:t> </a:t>
            </a:r>
            <a:r>
              <a:rPr lang="tr-TR" b="1" dirty="0" err="1"/>
              <a:t>Neural</a:t>
            </a:r>
            <a:r>
              <a:rPr lang="tr-TR" b="1" dirty="0"/>
              <a:t> Network (ANN)</a:t>
            </a:r>
            <a:r>
              <a:rPr lang="tr-TR" dirty="0"/>
              <a:t> kullanılır. ANN, bir giriş katmanı, bir veya daha fazla gizli katman ve bir çıkış katmanından oluşur.</a:t>
            </a:r>
          </a:p>
          <a:p>
            <a:pPr marL="1143000" lvl="2" indent="-228600">
              <a:buFont typeface="+mj-lt"/>
              <a:buAutoNum type="arabicPeriod"/>
            </a:pPr>
            <a:r>
              <a:rPr lang="tr-TR" b="1" dirty="0"/>
              <a:t>Giriş Katmanı:</a:t>
            </a:r>
            <a:r>
              <a:rPr lang="tr-TR" dirty="0"/>
              <a:t> Toplanan verilerin her biri, modelin giriş katmanında birer nöron olarak temsil edilir.</a:t>
            </a:r>
          </a:p>
          <a:p>
            <a:pPr marL="1143000" lvl="2" indent="-228600">
              <a:buFont typeface="+mj-lt"/>
              <a:buAutoNum type="arabicPeriod"/>
            </a:pPr>
            <a:r>
              <a:rPr lang="tr-TR" b="1" dirty="0"/>
              <a:t>Gizli Katmanlar:</a:t>
            </a:r>
            <a:r>
              <a:rPr lang="tr-TR" dirty="0"/>
              <a:t> Bu katmanlarda nöronlar, ağırlıklar ve aktivasyon fonksiyonları aracılığıyla giriş verilerini işler.</a:t>
            </a:r>
          </a:p>
          <a:p>
            <a:pPr marL="1143000" lvl="2" indent="-228600">
              <a:buFont typeface="+mj-lt"/>
              <a:buAutoNum type="arabicPeriod"/>
            </a:pPr>
            <a:r>
              <a:rPr lang="tr-TR" b="1" dirty="0"/>
              <a:t>Çıkış Katmanı:</a:t>
            </a:r>
            <a:r>
              <a:rPr lang="tr-TR" dirty="0"/>
              <a:t> Tek bir nöronla, bireyin kalp hastalığı riskine sahip olup olmadığı (0 veya 1 şeklinde) tahmin edilir.</a:t>
            </a:r>
          </a:p>
          <a:p>
            <a:pPr marL="742950" lvl="1" indent="-285750">
              <a:buFont typeface="+mj-lt"/>
              <a:buAutoNum type="arabicPeriod"/>
            </a:pPr>
            <a:r>
              <a:rPr lang="tr-TR" b="1" dirty="0"/>
              <a:t>Eğitim:</a:t>
            </a:r>
            <a:r>
              <a:rPr lang="tr-TR" dirty="0"/>
              <a:t> Model, geçmiş veriler üzerinde eğitilir ve hataları minimize etmek için geri yayılım (</a:t>
            </a:r>
            <a:r>
              <a:rPr lang="tr-TR" dirty="0" err="1"/>
              <a:t>backpropagation</a:t>
            </a:r>
            <a:r>
              <a:rPr lang="tr-TR" dirty="0"/>
              <a:t>) algoritması kullanılır.</a:t>
            </a:r>
          </a:p>
          <a:p>
            <a:pPr marL="742950" lvl="1" indent="-285750">
              <a:buFont typeface="+mj-lt"/>
              <a:buAutoNum type="arabicPeriod"/>
            </a:pPr>
            <a:r>
              <a:rPr lang="tr-TR" b="1" dirty="0"/>
              <a:t>Optimizasyon:</a:t>
            </a:r>
            <a:r>
              <a:rPr lang="tr-TR" dirty="0"/>
              <a:t> Modelin performansını artırmak için optimizasyon teknikleri ve </a:t>
            </a:r>
            <a:r>
              <a:rPr lang="tr-TR" dirty="0" err="1"/>
              <a:t>hiperparametre</a:t>
            </a:r>
            <a:r>
              <a:rPr lang="tr-TR" dirty="0"/>
              <a:t> ayarlamaları yapılır.</a:t>
            </a:r>
          </a:p>
          <a:p>
            <a:pPr>
              <a:buFont typeface="+mj-lt"/>
              <a:buAutoNum type="arabicPeriod"/>
            </a:pPr>
            <a:r>
              <a:rPr lang="tr-TR" b="1" dirty="0"/>
              <a:t>Model Testi ve Değerlendirme:</a:t>
            </a:r>
            <a:endParaRPr lang="tr-TR" dirty="0"/>
          </a:p>
          <a:p>
            <a:pPr marL="742950" lvl="1" indent="-285750">
              <a:buFont typeface="+mj-lt"/>
              <a:buAutoNum type="arabicPeriod"/>
            </a:pPr>
            <a:r>
              <a:rPr lang="tr-TR" b="1" dirty="0"/>
              <a:t>Test Verisi:</a:t>
            </a:r>
            <a:r>
              <a:rPr lang="tr-TR" dirty="0"/>
              <a:t> Model, daha önce görmediği bir veri seti üzerinde test edilir.</a:t>
            </a:r>
          </a:p>
          <a:p>
            <a:pPr marL="742950" lvl="1" indent="-285750">
              <a:buFont typeface="+mj-lt"/>
              <a:buAutoNum type="arabicPeriod"/>
            </a:pPr>
            <a:r>
              <a:rPr lang="tr-TR" b="1" dirty="0"/>
              <a:t>Değerlendirme Metrikleri:</a:t>
            </a:r>
            <a:r>
              <a:rPr lang="tr-TR" dirty="0"/>
              <a:t> Modelin doğruluğu, hatalı pozitif oranı, hatalı negatif oranı, hassasiyet (</a:t>
            </a:r>
            <a:r>
              <a:rPr lang="tr-TR" dirty="0" err="1"/>
              <a:t>sensitivity</a:t>
            </a:r>
            <a:r>
              <a:rPr lang="tr-TR" dirty="0"/>
              <a:t>), özgüllük (</a:t>
            </a:r>
            <a:r>
              <a:rPr lang="tr-TR" dirty="0" err="1"/>
              <a:t>specificity</a:t>
            </a:r>
            <a:r>
              <a:rPr lang="tr-TR" dirty="0"/>
              <a:t>), F1 skoru gibi metriklerle değerlendirilir.</a:t>
            </a:r>
          </a:p>
          <a:p>
            <a:pPr>
              <a:buFont typeface="+mj-lt"/>
              <a:buAutoNum type="arabicPeriod"/>
            </a:pPr>
            <a:r>
              <a:rPr lang="tr-TR" b="1" dirty="0"/>
              <a:t>Sonuçlar:</a:t>
            </a:r>
            <a:endParaRPr lang="tr-TR" dirty="0"/>
          </a:p>
          <a:p>
            <a:pPr marL="742950" lvl="1" indent="-285750">
              <a:buFont typeface="+mj-lt"/>
              <a:buAutoNum type="arabicPeriod"/>
            </a:pPr>
            <a:r>
              <a:rPr lang="tr-TR" dirty="0"/>
              <a:t>ANN modeli, hastanın verilerine dayanarak, kalp hastalığı riskini belirli bir doğruluk oranıyla tahmin edebilir.</a:t>
            </a:r>
          </a:p>
          <a:p>
            <a:pPr marL="742950" lvl="1" indent="-285750">
              <a:buFont typeface="+mj-lt"/>
              <a:buAutoNum type="arabicPeriod"/>
            </a:pPr>
            <a:r>
              <a:rPr lang="tr-TR" dirty="0"/>
              <a:t>Bu sayede, yüksek risk taşıyan bireyler daha yakından izlenebilir ve gerekli önleyici tedbirler alınabilir.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22</a:t>
            </a:fld>
            <a:endParaRPr lang="tr-TR"/>
          </a:p>
        </p:txBody>
      </p:sp>
    </p:spTree>
    <p:extLst>
      <p:ext uri="{BB962C8B-B14F-4D97-AF65-F5344CB8AC3E}">
        <p14:creationId xmlns:p14="http://schemas.microsoft.com/office/powerpoint/2010/main" val="2480796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23</a:t>
            </a:fld>
            <a:endParaRPr lang="tr-TR"/>
          </a:p>
        </p:txBody>
      </p:sp>
    </p:spTree>
    <p:extLst>
      <p:ext uri="{BB962C8B-B14F-4D97-AF65-F5344CB8AC3E}">
        <p14:creationId xmlns:p14="http://schemas.microsoft.com/office/powerpoint/2010/main" val="2280069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a:p>
            <a:r>
              <a:rPr lang="tr-TR" dirty="0" err="1"/>
              <a:t>Evrişimsel</a:t>
            </a:r>
            <a:r>
              <a:rPr lang="tr-TR" dirty="0"/>
              <a:t> Sinir Ağları (</a:t>
            </a:r>
            <a:r>
              <a:rPr lang="tr-TR" dirty="0" err="1"/>
              <a:t>Convolutional</a:t>
            </a:r>
            <a:r>
              <a:rPr lang="tr-TR" dirty="0"/>
              <a:t> </a:t>
            </a:r>
            <a:r>
              <a:rPr lang="tr-TR" dirty="0" err="1"/>
              <a:t>Neural</a:t>
            </a:r>
            <a:r>
              <a:rPr lang="tr-TR" dirty="0"/>
              <a:t> Networks - CNN), özellikle görüntü ve diğer görsel veriler üzerinde başarılı sonuçlar elde eden derin öğrenme modelleridir. CNN'lerin öğrenme süreci, klasik yapay sinir ağlarına benzer bir yapıya sahiptir, ancak özellikle </a:t>
            </a:r>
            <a:r>
              <a:rPr lang="tr-TR" dirty="0" err="1"/>
              <a:t>evrişim</a:t>
            </a:r>
            <a:r>
              <a:rPr lang="tr-TR" dirty="0"/>
              <a:t> ve havuzlama katmanları gibi yapılarla zenginleştirilmiştir. Bu yapılar, modelin öğrenme kapasitesini artırarak, görüntü verilerini daha etkin bir şekilde analiz etmeyi sağlar.</a:t>
            </a:r>
          </a:p>
          <a:p>
            <a:r>
              <a:rPr lang="tr-TR" b="1" dirty="0"/>
              <a:t>CNN'de Öğrenme Süreci ve Temel Adımlar</a:t>
            </a:r>
          </a:p>
          <a:p>
            <a:r>
              <a:rPr lang="tr-TR" b="1" dirty="0"/>
              <a:t>1. Girdi (</a:t>
            </a:r>
            <a:r>
              <a:rPr lang="tr-TR" b="1" dirty="0" err="1"/>
              <a:t>Input</a:t>
            </a:r>
            <a:r>
              <a:rPr lang="tr-TR" b="1" dirty="0"/>
              <a:t>) Katmanı</a:t>
            </a:r>
          </a:p>
          <a:p>
            <a:r>
              <a:rPr lang="tr-TR" dirty="0"/>
              <a:t>CNN'ler genellikle bir görüntü verisiyle başlar. Bu görüntü, piksel değerlerinden oluşan çok boyutlu bir matris olarak modele giriş yapılır. Örneğin, bir renkli görüntüde, her piksel üç değer (kırmızı, yeşil, mavi) ile temsil edilir.</a:t>
            </a:r>
          </a:p>
          <a:p>
            <a:r>
              <a:rPr lang="tr-TR" b="1" dirty="0"/>
              <a:t>2. </a:t>
            </a:r>
            <a:r>
              <a:rPr lang="tr-TR" b="1" dirty="0" err="1"/>
              <a:t>Evrişim</a:t>
            </a:r>
            <a:r>
              <a:rPr lang="tr-TR" b="1" dirty="0"/>
              <a:t> (</a:t>
            </a:r>
            <a:r>
              <a:rPr lang="tr-TR" b="1" dirty="0" err="1"/>
              <a:t>Convolution</a:t>
            </a:r>
            <a:r>
              <a:rPr lang="tr-TR" b="1" dirty="0"/>
              <a:t>) Katmanı</a:t>
            </a:r>
          </a:p>
          <a:p>
            <a:r>
              <a:rPr lang="tr-TR" dirty="0" err="1"/>
              <a:t>Evrişim</a:t>
            </a:r>
            <a:r>
              <a:rPr lang="tr-TR" dirty="0"/>
              <a:t> katmanı, CNN'in temel yapı taşıdır. Bu katman, görüntü üzerindeki yerel özellikleri çıkarmak için filtreler (</a:t>
            </a:r>
            <a:r>
              <a:rPr lang="tr-TR" dirty="0" err="1"/>
              <a:t>kernels</a:t>
            </a:r>
            <a:r>
              <a:rPr lang="tr-TR" dirty="0"/>
              <a:t>) kullanır. Filtreler, görüntü üzerinde kaydırılarak (</a:t>
            </a:r>
            <a:r>
              <a:rPr lang="tr-TR" dirty="0" err="1"/>
              <a:t>stride</a:t>
            </a:r>
            <a:r>
              <a:rPr lang="tr-TR" dirty="0"/>
              <a:t>) farklı bölgelerle etkileşime girer ve özellik haritaları (</a:t>
            </a:r>
            <a:r>
              <a:rPr lang="tr-TR" dirty="0" err="1"/>
              <a:t>feature</a:t>
            </a:r>
            <a:r>
              <a:rPr lang="tr-TR" dirty="0"/>
              <a:t> </a:t>
            </a:r>
            <a:r>
              <a:rPr lang="tr-TR" dirty="0" err="1"/>
              <a:t>maps</a:t>
            </a:r>
            <a:r>
              <a:rPr lang="tr-TR" dirty="0"/>
              <a:t>) oluşturur. Her özellik haritası, belirli bir özellik (örneğin, kenar, doku) hakkında bilgi taşır. </a:t>
            </a:r>
            <a:r>
              <a:rPr lang="tr-TR" dirty="0" err="1"/>
              <a:t>Evrişim</a:t>
            </a:r>
            <a:r>
              <a:rPr lang="tr-TR" dirty="0"/>
              <a:t> katmanının en önemli avantajı, yerel ilişkileri yakalayabilmesi ve bu sayede daha düşük sayıda parametre ile çalışabilmesidir.</a:t>
            </a:r>
          </a:p>
          <a:p>
            <a:pPr>
              <a:buFont typeface="Arial" panose="020B0604020202020204" pitchFamily="34" charset="0"/>
              <a:buChar char="•"/>
            </a:pPr>
            <a:r>
              <a:rPr lang="tr-TR" b="1" dirty="0"/>
              <a:t>Filtreler (</a:t>
            </a:r>
            <a:r>
              <a:rPr lang="tr-TR" b="1" dirty="0" err="1"/>
              <a:t>Kernels</a:t>
            </a:r>
            <a:r>
              <a:rPr lang="tr-TR" b="1" dirty="0"/>
              <a:t>):</a:t>
            </a:r>
            <a:r>
              <a:rPr lang="tr-TR" dirty="0"/>
              <a:t> Belirli bir boyutta küçük matrislerdir. Bu filtreler, görüntü üzerinde dolaşarak her adımda bir hesaplama yapar ve bu hesaplamaların sonucunda bir özellik haritası oluşturur.</a:t>
            </a:r>
          </a:p>
          <a:p>
            <a:pPr>
              <a:buFont typeface="Arial" panose="020B0604020202020204" pitchFamily="34" charset="0"/>
              <a:buChar char="•"/>
            </a:pPr>
            <a:r>
              <a:rPr lang="tr-TR" b="1" dirty="0"/>
              <a:t>Aktivasyon Fonksiyonu:</a:t>
            </a:r>
            <a:r>
              <a:rPr lang="tr-TR" dirty="0"/>
              <a:t> </a:t>
            </a:r>
            <a:r>
              <a:rPr lang="tr-TR" dirty="0" err="1"/>
              <a:t>Evrişim</a:t>
            </a:r>
            <a:r>
              <a:rPr lang="tr-TR" dirty="0"/>
              <a:t> katmanından sonra genellikle </a:t>
            </a:r>
            <a:r>
              <a:rPr lang="tr-TR" dirty="0" err="1"/>
              <a:t>ReLU</a:t>
            </a:r>
            <a:r>
              <a:rPr lang="tr-TR" dirty="0"/>
              <a:t> (</a:t>
            </a:r>
            <a:r>
              <a:rPr lang="tr-TR" dirty="0" err="1"/>
              <a:t>Rectified</a:t>
            </a:r>
            <a:r>
              <a:rPr lang="tr-TR" dirty="0"/>
              <a:t> </a:t>
            </a:r>
            <a:r>
              <a:rPr lang="tr-TR" dirty="0" err="1"/>
              <a:t>Linear</a:t>
            </a:r>
            <a:r>
              <a:rPr lang="tr-TR" dirty="0"/>
              <a:t> </a:t>
            </a:r>
            <a:r>
              <a:rPr lang="tr-TR" dirty="0" err="1"/>
              <a:t>Unit</a:t>
            </a:r>
            <a:r>
              <a:rPr lang="tr-TR" dirty="0"/>
              <a:t>) gibi bir aktivasyon fonksiyonu uygulanır. Bu fonksiyon, modele doğrusal </a:t>
            </a:r>
            <a:r>
              <a:rPr lang="tr-TR" dirty="0" err="1"/>
              <a:t>olmayanlık</a:t>
            </a:r>
            <a:r>
              <a:rPr lang="tr-TR" dirty="0"/>
              <a:t> katar ve negatif değerleri sıfırlar.</a:t>
            </a:r>
          </a:p>
          <a:p>
            <a:r>
              <a:rPr lang="tr-TR" b="1" dirty="0"/>
              <a:t>3. Havuzlama (</a:t>
            </a:r>
            <a:r>
              <a:rPr lang="tr-TR" b="1" dirty="0" err="1"/>
              <a:t>Pooling</a:t>
            </a:r>
            <a:r>
              <a:rPr lang="tr-TR" b="1" dirty="0"/>
              <a:t>) Katmanı</a:t>
            </a:r>
          </a:p>
          <a:p>
            <a:r>
              <a:rPr lang="tr-TR" dirty="0"/>
              <a:t>Havuzlama katmanı, </a:t>
            </a:r>
            <a:r>
              <a:rPr lang="tr-TR" dirty="0" err="1"/>
              <a:t>evrişim</a:t>
            </a:r>
            <a:r>
              <a:rPr lang="tr-TR" dirty="0"/>
              <a:t> katmanının çıktısını daha küçük boyutlara indirir ve böylece modelin hesaplama maliyetini düşürür. Bu katman, özellik haritalarındaki bilgiyi yoğunlaştırarak, temel özellikleri korurken gereksiz detayları azaltır.</a:t>
            </a:r>
          </a:p>
          <a:p>
            <a:pPr>
              <a:buFont typeface="Arial" panose="020B0604020202020204" pitchFamily="34" charset="0"/>
              <a:buChar char="•"/>
            </a:pPr>
            <a:r>
              <a:rPr lang="tr-TR" b="1" dirty="0"/>
              <a:t>Maksimum Havuzlama (</a:t>
            </a:r>
            <a:r>
              <a:rPr lang="tr-TR" b="1" dirty="0" err="1"/>
              <a:t>Max</a:t>
            </a:r>
            <a:r>
              <a:rPr lang="tr-TR" b="1" dirty="0"/>
              <a:t> </a:t>
            </a:r>
            <a:r>
              <a:rPr lang="tr-TR" b="1" dirty="0" err="1"/>
              <a:t>Pooling</a:t>
            </a:r>
            <a:r>
              <a:rPr lang="tr-TR" b="1" dirty="0"/>
              <a:t>):</a:t>
            </a:r>
            <a:r>
              <a:rPr lang="tr-TR" dirty="0"/>
              <a:t> Genellikle en yaygın kullanılan havuzlama yöntemi olup, belirli bir alandaki en yüksek değeri alır.</a:t>
            </a:r>
          </a:p>
          <a:p>
            <a:pPr>
              <a:buFont typeface="Arial" panose="020B0604020202020204" pitchFamily="34" charset="0"/>
              <a:buChar char="•"/>
            </a:pPr>
            <a:r>
              <a:rPr lang="tr-TR" b="1" dirty="0"/>
              <a:t>Ortalama Havuzlama (</a:t>
            </a:r>
            <a:r>
              <a:rPr lang="tr-TR" b="1" dirty="0" err="1"/>
              <a:t>Average</a:t>
            </a:r>
            <a:r>
              <a:rPr lang="tr-TR" b="1" dirty="0"/>
              <a:t> </a:t>
            </a:r>
            <a:r>
              <a:rPr lang="tr-TR" b="1" dirty="0" err="1"/>
              <a:t>Pooling</a:t>
            </a:r>
            <a:r>
              <a:rPr lang="tr-TR" b="1" dirty="0"/>
              <a:t>):</a:t>
            </a:r>
            <a:r>
              <a:rPr lang="tr-TR" dirty="0"/>
              <a:t> Bu yöntemde, belirli bir alandaki değerlerin ortalaması alınır.</a:t>
            </a:r>
          </a:p>
          <a:p>
            <a:r>
              <a:rPr lang="tr-TR" b="1" dirty="0"/>
              <a:t>4. Tam Bağlantılı (</a:t>
            </a:r>
            <a:r>
              <a:rPr lang="tr-TR" b="1" dirty="0" err="1"/>
              <a:t>Fully</a:t>
            </a:r>
            <a:r>
              <a:rPr lang="tr-TR" b="1" dirty="0"/>
              <a:t> </a:t>
            </a:r>
            <a:r>
              <a:rPr lang="tr-TR" b="1" dirty="0" err="1"/>
              <a:t>Connected</a:t>
            </a:r>
            <a:r>
              <a:rPr lang="tr-TR" b="1" dirty="0"/>
              <a:t>) Katman</a:t>
            </a:r>
          </a:p>
          <a:p>
            <a:r>
              <a:rPr lang="tr-TR" dirty="0"/>
              <a:t>Tam bağlantılı katmanlar, CNN'in son aşamasında yer alır ve klasik yapay sinir ağlarındaki nöronlara benzer şekilde çalışır. Bu katmanda, tüm nöronlar birbirine bağlıdır ve </a:t>
            </a:r>
            <a:r>
              <a:rPr lang="tr-TR" dirty="0" err="1"/>
              <a:t>evrişim</a:t>
            </a:r>
            <a:r>
              <a:rPr lang="tr-TR" dirty="0"/>
              <a:t> ve havuzlama katmanlarından gelen özellikler düzleştirilerek (</a:t>
            </a:r>
            <a:r>
              <a:rPr lang="tr-TR" dirty="0" err="1"/>
              <a:t>flattening</a:t>
            </a:r>
            <a:r>
              <a:rPr lang="tr-TR" dirty="0"/>
              <a:t>) tek bir vektöre dönüştürülür. Bu vektör, sınıflandırma veya regresyon gibi nihai görevler için kullanılır.</a:t>
            </a:r>
          </a:p>
          <a:p>
            <a:r>
              <a:rPr lang="tr-TR" b="1" dirty="0"/>
              <a:t>5. Çıkış (</a:t>
            </a:r>
            <a:r>
              <a:rPr lang="tr-TR" b="1" dirty="0" err="1"/>
              <a:t>Output</a:t>
            </a:r>
            <a:r>
              <a:rPr lang="tr-TR" b="1" dirty="0"/>
              <a:t>) Katmanı</a:t>
            </a:r>
          </a:p>
          <a:p>
            <a:r>
              <a:rPr lang="tr-TR" dirty="0"/>
              <a:t>Çıkış katmanı, ağın son katmanıdır ve genellikle bir </a:t>
            </a:r>
            <a:r>
              <a:rPr lang="tr-TR" dirty="0" err="1"/>
              <a:t>softmax</a:t>
            </a:r>
            <a:r>
              <a:rPr lang="tr-TR" dirty="0"/>
              <a:t> veya sigmoid aktivasyon fonksiyonu ile sonlandırılır. Bu katman, nihai tahminleri üretir. Örneğin, bir görüntü sınıflandırma probleminde, bu katman her sınıf için bir olasılık değeri döndürür.</a:t>
            </a:r>
          </a:p>
          <a:p>
            <a:r>
              <a:rPr lang="tr-TR" b="1" dirty="0"/>
              <a:t>CNN'in Öğrenme Süreci</a:t>
            </a:r>
          </a:p>
          <a:p>
            <a:r>
              <a:rPr lang="tr-TR" dirty="0"/>
              <a:t>CNN'in öğrenme süreci, klasik yapay sinir ağlarındaki gibi, ileri yayılım (</a:t>
            </a:r>
            <a:r>
              <a:rPr lang="tr-TR" dirty="0" err="1"/>
              <a:t>forward</a:t>
            </a:r>
            <a:r>
              <a:rPr lang="tr-TR" dirty="0"/>
              <a:t> </a:t>
            </a:r>
            <a:r>
              <a:rPr lang="tr-TR" dirty="0" err="1"/>
              <a:t>propagation</a:t>
            </a:r>
            <a:r>
              <a:rPr lang="tr-TR" dirty="0"/>
              <a:t>) ve geri yayılım (</a:t>
            </a:r>
            <a:r>
              <a:rPr lang="tr-TR" dirty="0" err="1"/>
              <a:t>backpropagation</a:t>
            </a:r>
            <a:r>
              <a:rPr lang="tr-TR" dirty="0"/>
              <a:t>) adımlarından oluşur:</a:t>
            </a:r>
          </a:p>
          <a:p>
            <a:r>
              <a:rPr lang="tr-TR" b="1" dirty="0"/>
              <a:t>1. İleri Yayılım (</a:t>
            </a:r>
            <a:r>
              <a:rPr lang="tr-TR" b="1" dirty="0" err="1"/>
              <a:t>Forward</a:t>
            </a:r>
            <a:r>
              <a:rPr lang="tr-TR" b="1" dirty="0"/>
              <a:t> </a:t>
            </a:r>
            <a:r>
              <a:rPr lang="tr-TR" b="1" dirty="0" err="1"/>
              <a:t>Propagation</a:t>
            </a:r>
            <a:r>
              <a:rPr lang="tr-TR" b="1" dirty="0"/>
              <a:t>)</a:t>
            </a:r>
          </a:p>
          <a:p>
            <a:r>
              <a:rPr lang="tr-TR" dirty="0"/>
              <a:t>Veri, giriş katmanından başlayarak her bir </a:t>
            </a:r>
            <a:r>
              <a:rPr lang="tr-TR" dirty="0" err="1"/>
              <a:t>evrişim</a:t>
            </a:r>
            <a:r>
              <a:rPr lang="tr-TR" dirty="0"/>
              <a:t>, aktivasyon ve havuzlama katmanından geçer. Bu aşamada, görüntüdeki temel özellikler çıkarılır ve son olarak tam bağlantılı katmanlar aracılığıyla bir tahmin üretilir.</a:t>
            </a:r>
          </a:p>
          <a:p>
            <a:r>
              <a:rPr lang="tr-TR" b="1" dirty="0"/>
              <a:t>2. Hata Hesaplama</a:t>
            </a:r>
          </a:p>
          <a:p>
            <a:r>
              <a:rPr lang="tr-TR" dirty="0"/>
              <a:t>Çıkış katmanında üretilen tahminler, gerçek değerlerle karşılaştırılır ve bir hata fonksiyonu kullanılarak ağın performansı değerlendirilir. Hata fonksiyonu, ağın ne kadar iyi öğrendiğini belirler. Örneğin, çapraz entropi (</a:t>
            </a:r>
            <a:r>
              <a:rPr lang="tr-TR" dirty="0" err="1"/>
              <a:t>cross-entropy</a:t>
            </a:r>
            <a:r>
              <a:rPr lang="tr-TR" dirty="0"/>
              <a:t>) sınıflandırma problemlerinde sıkça kullanılır.</a:t>
            </a:r>
          </a:p>
          <a:p>
            <a:r>
              <a:rPr lang="tr-TR" b="1" dirty="0"/>
              <a:t>3. Geri Yayılım (</a:t>
            </a:r>
            <a:r>
              <a:rPr lang="tr-TR" b="1" dirty="0" err="1"/>
              <a:t>Backpropagation</a:t>
            </a:r>
            <a:r>
              <a:rPr lang="tr-TR" b="1" dirty="0"/>
              <a:t>)</a:t>
            </a:r>
          </a:p>
          <a:p>
            <a:r>
              <a:rPr lang="tr-TR" dirty="0"/>
              <a:t>Hata hesaplandıktan sonra, hata sinyali ağın geriye doğru taşınır ve ağırlıkların bu hataya göre güncellenmesi sağlanır. Geri yayılım, özellikle CNN'deki filtrelerin ağırlıklarını optimize ederek, modelin öğrenmesini sağlar.</a:t>
            </a:r>
          </a:p>
          <a:p>
            <a:r>
              <a:rPr lang="tr-TR" b="1" dirty="0"/>
              <a:t>4. Ağırlık Güncellemesi</a:t>
            </a:r>
          </a:p>
          <a:p>
            <a:r>
              <a:rPr lang="tr-TR" dirty="0"/>
              <a:t>Geri yayılım sırasında hesaplanan gradyanlar, optimizasyon algoritması (örneğin, gradyan inişi) kullanılarak filtrelerin ve tam bağlantılı katmanların ağırlıklarını günceller. Bu adım, her iterasyon ve </a:t>
            </a:r>
            <a:r>
              <a:rPr lang="tr-TR" dirty="0" err="1"/>
              <a:t>epoch'ta</a:t>
            </a:r>
            <a:r>
              <a:rPr lang="tr-TR" dirty="0"/>
              <a:t> tekrarlanır ve modelin doğruluğu artar.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24</a:t>
            </a:fld>
            <a:endParaRPr lang="tr-TR"/>
          </a:p>
        </p:txBody>
      </p:sp>
    </p:spTree>
    <p:extLst>
      <p:ext uri="{BB962C8B-B14F-4D97-AF65-F5344CB8AC3E}">
        <p14:creationId xmlns:p14="http://schemas.microsoft.com/office/powerpoint/2010/main" val="246866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dirty="0"/>
              <a:t>Otonom araçlarda yayaların tespiti için kullanılan </a:t>
            </a:r>
            <a:r>
              <a:rPr lang="tr-TR" b="1" dirty="0" err="1"/>
              <a:t>Convolutional</a:t>
            </a:r>
            <a:r>
              <a:rPr lang="tr-TR" b="1" dirty="0"/>
              <a:t> </a:t>
            </a:r>
            <a:r>
              <a:rPr lang="tr-TR" b="1" dirty="0" err="1"/>
              <a:t>Neural</a:t>
            </a:r>
            <a:r>
              <a:rPr lang="tr-TR" b="1" dirty="0"/>
              <a:t> Network (CNN)</a:t>
            </a:r>
            <a:r>
              <a:rPr lang="tr-TR" dirty="0"/>
              <a:t> tabanlı bir proje, nesne tespiti ve bilgisayarla görme teknolojilerinin ileri düzey bir uygulamasıdır. Bu projede, otonom araçların çevresindeki yayaları güvenli bir şekilde tespit edebilmesi ve buna göre hareket edebilmesi amaçlanır.</a:t>
            </a:r>
          </a:p>
          <a:p>
            <a:r>
              <a:rPr lang="tr-TR" b="1" dirty="0"/>
              <a:t>Proje Örneği: Otonom Araçlarda Yaya Tespiti</a:t>
            </a:r>
          </a:p>
          <a:p>
            <a:r>
              <a:rPr lang="tr-TR" b="1" dirty="0"/>
              <a:t>Proje Açıklaması:</a:t>
            </a:r>
            <a:r>
              <a:rPr lang="tr-TR" dirty="0"/>
              <a:t> Otonom araçların güvenli bir şekilde çalışabilmesi için, çevresindeki yayaları doğru ve hızlı bir şekilde tespit etmesi gereklidir. Bu proje, </a:t>
            </a:r>
            <a:r>
              <a:rPr lang="tr-TR" dirty="0" err="1"/>
              <a:t>Convolutional</a:t>
            </a:r>
            <a:r>
              <a:rPr lang="tr-TR" dirty="0"/>
              <a:t> </a:t>
            </a:r>
            <a:r>
              <a:rPr lang="tr-TR" dirty="0" err="1"/>
              <a:t>Neural</a:t>
            </a:r>
            <a:r>
              <a:rPr lang="tr-TR" dirty="0"/>
              <a:t> Network (CNN) kullanarak otonom araçların kameralarından alınan görüntülerde yayaları tespit etmek üzere bir model geliştirilmesini içerir.</a:t>
            </a:r>
          </a:p>
          <a:p>
            <a:r>
              <a:rPr lang="tr-TR" b="1" dirty="0"/>
              <a:t>Projenin Detayları:</a:t>
            </a:r>
            <a:endParaRPr lang="tr-TR" dirty="0"/>
          </a:p>
          <a:p>
            <a:pPr>
              <a:buFont typeface="+mj-lt"/>
              <a:buAutoNum type="arabicPeriod"/>
            </a:pPr>
            <a:r>
              <a:rPr lang="tr-TR" b="1" dirty="0"/>
              <a:t>Veri Toplama:</a:t>
            </a:r>
            <a:endParaRPr lang="tr-TR" dirty="0"/>
          </a:p>
          <a:p>
            <a:pPr marL="742950" lvl="1" indent="-285750">
              <a:buFont typeface="+mj-lt"/>
              <a:buAutoNum type="arabicPeriod"/>
            </a:pPr>
            <a:r>
              <a:rPr lang="tr-TR" b="1" dirty="0"/>
              <a:t>Veri Seti:</a:t>
            </a:r>
            <a:r>
              <a:rPr lang="tr-TR" dirty="0"/>
              <a:t> Bu projede kullanılan veri seti, araçların kameraları tarafından kaydedilen görüntülerden oluşur. Genellikle bu veri setleri, farklı hava koşullarında, günün farklı saatlerinde ve çeşitli çevresel koşullarda çekilmiş görüntülerden oluşur.</a:t>
            </a:r>
          </a:p>
          <a:p>
            <a:pPr marL="742950" lvl="1" indent="-285750">
              <a:buFont typeface="+mj-lt"/>
              <a:buAutoNum type="arabicPeriod"/>
            </a:pPr>
            <a:r>
              <a:rPr lang="tr-TR" b="1" dirty="0"/>
              <a:t>Etiketleme:</a:t>
            </a:r>
            <a:r>
              <a:rPr lang="tr-TR" dirty="0"/>
              <a:t> Her bir görüntüdeki yayalar, </a:t>
            </a:r>
            <a:r>
              <a:rPr lang="tr-TR" dirty="0" err="1"/>
              <a:t>bounding</a:t>
            </a:r>
            <a:r>
              <a:rPr lang="tr-TR" dirty="0"/>
              <a:t> </a:t>
            </a:r>
            <a:r>
              <a:rPr lang="tr-TR" dirty="0" err="1"/>
              <a:t>box</a:t>
            </a:r>
            <a:r>
              <a:rPr lang="tr-TR" dirty="0"/>
              <a:t> (sınırlayıcı kutular) kullanılarak etiketlenir. Bu kutular, yayaların bulunduğu konumları gösterir.</a:t>
            </a:r>
          </a:p>
          <a:p>
            <a:pPr>
              <a:buFont typeface="+mj-lt"/>
              <a:buAutoNum type="arabicPeriod"/>
            </a:pPr>
            <a:r>
              <a:rPr lang="tr-TR" b="1" dirty="0"/>
              <a:t>Veri Ön İşleme:</a:t>
            </a:r>
            <a:endParaRPr lang="tr-TR" dirty="0"/>
          </a:p>
          <a:p>
            <a:pPr marL="742950" lvl="1" indent="-285750">
              <a:buFont typeface="+mj-lt"/>
              <a:buAutoNum type="arabicPeriod"/>
            </a:pPr>
            <a:r>
              <a:rPr lang="tr-TR" b="1" dirty="0"/>
              <a:t>Görüntü İşleme:</a:t>
            </a:r>
            <a:r>
              <a:rPr lang="tr-TR" dirty="0"/>
              <a:t> Görüntüler, CNN modeline uygun hale getirilmek için boyutlandırılır ve normalize edilir.</a:t>
            </a:r>
          </a:p>
          <a:p>
            <a:pPr marL="742950" lvl="1" indent="-285750">
              <a:buFont typeface="+mj-lt"/>
              <a:buAutoNum type="arabicPeriod"/>
            </a:pPr>
            <a:r>
              <a:rPr lang="tr-TR" b="1" dirty="0"/>
              <a:t>Veri Çoğaltma (Data </a:t>
            </a:r>
            <a:r>
              <a:rPr lang="tr-TR" b="1" dirty="0" err="1"/>
              <a:t>Augmentation</a:t>
            </a:r>
            <a:r>
              <a:rPr lang="tr-TR" b="1" dirty="0"/>
              <a:t>):</a:t>
            </a:r>
            <a:r>
              <a:rPr lang="tr-TR" dirty="0"/>
              <a:t> Modelin genel performansını artırmak için, görüntüler üzerinde döndürme, çevirme, parlaklık ayarlama gibi veri çoğaltma teknikleri uygulanır.</a:t>
            </a:r>
          </a:p>
          <a:p>
            <a:pPr>
              <a:buFont typeface="+mj-lt"/>
              <a:buAutoNum type="arabicPeriod"/>
            </a:pPr>
            <a:r>
              <a:rPr lang="tr-TR" b="1" dirty="0"/>
              <a:t>CNN Modeli:</a:t>
            </a:r>
            <a:endParaRPr lang="tr-TR" dirty="0"/>
          </a:p>
          <a:p>
            <a:pPr marL="742950" lvl="1" indent="-285750">
              <a:buFont typeface="+mj-lt"/>
              <a:buAutoNum type="arabicPeriod"/>
            </a:pPr>
            <a:r>
              <a:rPr lang="tr-TR" b="1" dirty="0"/>
              <a:t>Model:</a:t>
            </a:r>
            <a:r>
              <a:rPr lang="tr-TR" dirty="0"/>
              <a:t> Bu projede, genellikle </a:t>
            </a:r>
            <a:r>
              <a:rPr lang="tr-TR" b="1" dirty="0" err="1"/>
              <a:t>Faster</a:t>
            </a:r>
            <a:r>
              <a:rPr lang="tr-TR" b="1" dirty="0"/>
              <a:t> R-CNN</a:t>
            </a:r>
            <a:r>
              <a:rPr lang="tr-TR" dirty="0"/>
              <a:t>, </a:t>
            </a:r>
            <a:r>
              <a:rPr lang="tr-TR" b="1" dirty="0"/>
              <a:t>YOLO (</a:t>
            </a:r>
            <a:r>
              <a:rPr lang="tr-TR" b="1" dirty="0" err="1"/>
              <a:t>You</a:t>
            </a:r>
            <a:r>
              <a:rPr lang="tr-TR" b="1" dirty="0"/>
              <a:t> </a:t>
            </a:r>
            <a:r>
              <a:rPr lang="tr-TR" b="1" dirty="0" err="1"/>
              <a:t>Only</a:t>
            </a:r>
            <a:r>
              <a:rPr lang="tr-TR" b="1" dirty="0"/>
              <a:t> </a:t>
            </a:r>
            <a:r>
              <a:rPr lang="tr-TR" b="1" dirty="0" err="1"/>
              <a:t>Look</a:t>
            </a:r>
            <a:r>
              <a:rPr lang="tr-TR" b="1" dirty="0"/>
              <a:t> </a:t>
            </a:r>
            <a:r>
              <a:rPr lang="tr-TR" b="1" dirty="0" err="1"/>
              <a:t>Once</a:t>
            </a:r>
            <a:r>
              <a:rPr lang="tr-TR" b="1" dirty="0"/>
              <a:t>)</a:t>
            </a:r>
            <a:r>
              <a:rPr lang="tr-TR" dirty="0"/>
              <a:t> veya </a:t>
            </a:r>
            <a:r>
              <a:rPr lang="tr-TR" b="1" dirty="0"/>
              <a:t>SSD (</a:t>
            </a:r>
            <a:r>
              <a:rPr lang="tr-TR" b="1" dirty="0" err="1"/>
              <a:t>Single</a:t>
            </a:r>
            <a:r>
              <a:rPr lang="tr-TR" b="1" dirty="0"/>
              <a:t> </a:t>
            </a:r>
            <a:r>
              <a:rPr lang="tr-TR" b="1" dirty="0" err="1"/>
              <a:t>Shot</a:t>
            </a:r>
            <a:r>
              <a:rPr lang="tr-TR" b="1" dirty="0"/>
              <a:t> </a:t>
            </a:r>
            <a:r>
              <a:rPr lang="tr-TR" b="1" dirty="0" err="1"/>
              <a:t>Multibox</a:t>
            </a:r>
            <a:r>
              <a:rPr lang="tr-TR" b="1" dirty="0"/>
              <a:t> </a:t>
            </a:r>
            <a:r>
              <a:rPr lang="tr-TR" b="1" dirty="0" err="1"/>
              <a:t>Detector</a:t>
            </a:r>
            <a:r>
              <a:rPr lang="tr-TR" b="1" dirty="0"/>
              <a:t>)</a:t>
            </a:r>
            <a:r>
              <a:rPr lang="tr-TR" dirty="0"/>
              <a:t> gibi nesne tespiti için özel olarak tasarlanmış CNN mimarileri kullanılır.</a:t>
            </a:r>
          </a:p>
          <a:p>
            <a:pPr marL="1143000" lvl="2" indent="-228600">
              <a:buFont typeface="+mj-lt"/>
              <a:buAutoNum type="arabicPeriod"/>
            </a:pPr>
            <a:r>
              <a:rPr lang="tr-TR" b="1" dirty="0"/>
              <a:t>Giriş Katmanı:</a:t>
            </a:r>
            <a:r>
              <a:rPr lang="tr-TR" dirty="0"/>
              <a:t> Giriş katmanı, aracın kamerasından alınan bir görüntüyü alır.</a:t>
            </a:r>
          </a:p>
          <a:p>
            <a:pPr marL="1143000" lvl="2" indent="-228600">
              <a:buFont typeface="+mj-lt"/>
              <a:buAutoNum type="arabicPeriod"/>
            </a:pPr>
            <a:r>
              <a:rPr lang="tr-TR" b="1" dirty="0"/>
              <a:t>Gizli Katmanlar:</a:t>
            </a:r>
            <a:r>
              <a:rPr lang="tr-TR" dirty="0"/>
              <a:t> CNN, görüntüdeki özellikleri çıkarır ve katmanlar boyunca bu özellikleri işleyerek nesnelerin yerini belirler.</a:t>
            </a:r>
          </a:p>
          <a:p>
            <a:pPr marL="1143000" lvl="2" indent="-228600">
              <a:buFont typeface="+mj-lt"/>
              <a:buAutoNum type="arabicPeriod"/>
            </a:pPr>
            <a:r>
              <a:rPr lang="tr-TR" b="1" dirty="0"/>
              <a:t>Çıkış Katmanı:</a:t>
            </a:r>
            <a:r>
              <a:rPr lang="tr-TR" dirty="0"/>
              <a:t> Çıkış katmanı, görüntüde bulunan yayaların konumlarını (</a:t>
            </a:r>
            <a:r>
              <a:rPr lang="tr-TR" dirty="0" err="1"/>
              <a:t>bounding</a:t>
            </a:r>
            <a:r>
              <a:rPr lang="tr-TR" dirty="0"/>
              <a:t> </a:t>
            </a:r>
            <a:r>
              <a:rPr lang="tr-TR" dirty="0" err="1"/>
              <a:t>box</a:t>
            </a:r>
            <a:r>
              <a:rPr lang="tr-TR" dirty="0"/>
              <a:t>) ve hangi sınıfa ait olduklarını (yaya, araç vb.) tahmin eder.</a:t>
            </a:r>
          </a:p>
          <a:p>
            <a:pPr marL="742950" lvl="1" indent="-285750">
              <a:buFont typeface="+mj-lt"/>
              <a:buAutoNum type="arabicPeriod"/>
            </a:pPr>
            <a:r>
              <a:rPr lang="tr-TR" b="1" dirty="0"/>
              <a:t>Eğitim:</a:t>
            </a:r>
            <a:r>
              <a:rPr lang="tr-TR" dirty="0"/>
              <a:t> Model, etiketlenmiş görüntüler üzerinde eğitilir. Hedef, yaya tespitinde yüksek doğruluk elde etmektir.</a:t>
            </a:r>
          </a:p>
          <a:p>
            <a:pPr marL="742950" lvl="1" indent="-285750">
              <a:buFont typeface="+mj-lt"/>
              <a:buAutoNum type="arabicPeriod"/>
            </a:pPr>
            <a:r>
              <a:rPr lang="tr-TR" b="1" dirty="0"/>
              <a:t>Kayıp Fonksiyonu:</a:t>
            </a:r>
            <a:r>
              <a:rPr lang="tr-TR" dirty="0"/>
              <a:t> Model, tespit edilen </a:t>
            </a:r>
            <a:r>
              <a:rPr lang="tr-TR" dirty="0" err="1"/>
              <a:t>bounding</a:t>
            </a:r>
            <a:r>
              <a:rPr lang="tr-TR" dirty="0"/>
              <a:t> </a:t>
            </a:r>
            <a:r>
              <a:rPr lang="tr-TR" dirty="0" err="1"/>
              <a:t>box'ların</a:t>
            </a:r>
            <a:r>
              <a:rPr lang="tr-TR" dirty="0"/>
              <a:t> doğruluğunu ve nesne sınıflandırma hatalarını minimize etmek için optimize edilir.</a:t>
            </a:r>
          </a:p>
          <a:p>
            <a:pPr>
              <a:buFont typeface="+mj-lt"/>
              <a:buAutoNum type="arabicPeriod"/>
            </a:pPr>
            <a:r>
              <a:rPr lang="tr-TR" b="1" dirty="0"/>
              <a:t>Model Testi ve Değerlendirme:</a:t>
            </a:r>
            <a:endParaRPr lang="tr-TR" dirty="0"/>
          </a:p>
          <a:p>
            <a:pPr marL="742950" lvl="1" indent="-285750">
              <a:buFont typeface="+mj-lt"/>
              <a:buAutoNum type="arabicPeriod"/>
            </a:pPr>
            <a:r>
              <a:rPr lang="tr-TR" b="1" dirty="0"/>
              <a:t>Test Verisi:</a:t>
            </a:r>
            <a:r>
              <a:rPr lang="tr-TR" dirty="0"/>
              <a:t> Model, daha önce eğitilmediği görüntüler üzerinde test edilir.</a:t>
            </a:r>
          </a:p>
          <a:p>
            <a:pPr marL="742950" lvl="1" indent="-285750">
              <a:buFont typeface="+mj-lt"/>
              <a:buAutoNum type="arabicPeriod"/>
            </a:pPr>
            <a:r>
              <a:rPr lang="tr-TR" b="1" dirty="0"/>
              <a:t>Değerlendirme Metrikleri:</a:t>
            </a:r>
            <a:r>
              <a:rPr lang="tr-TR" dirty="0"/>
              <a:t> Ortalama Hata (</a:t>
            </a:r>
            <a:r>
              <a:rPr lang="tr-TR" dirty="0" err="1"/>
              <a:t>Mean</a:t>
            </a:r>
            <a:r>
              <a:rPr lang="tr-TR" dirty="0"/>
              <a:t> </a:t>
            </a:r>
            <a:r>
              <a:rPr lang="tr-TR" dirty="0" err="1"/>
              <a:t>Average</a:t>
            </a:r>
            <a:r>
              <a:rPr lang="tr-TR" dirty="0"/>
              <a:t> Precision - </a:t>
            </a:r>
            <a:r>
              <a:rPr lang="tr-TR" dirty="0" err="1"/>
              <a:t>mAP</a:t>
            </a:r>
            <a:r>
              <a:rPr lang="tr-TR" dirty="0"/>
              <a:t>), </a:t>
            </a:r>
            <a:r>
              <a:rPr lang="tr-TR" dirty="0" err="1"/>
              <a:t>Intersection</a:t>
            </a:r>
            <a:r>
              <a:rPr lang="tr-TR" dirty="0"/>
              <a:t> </a:t>
            </a:r>
            <a:r>
              <a:rPr lang="tr-TR" dirty="0" err="1"/>
              <a:t>over</a:t>
            </a:r>
            <a:r>
              <a:rPr lang="tr-TR" dirty="0"/>
              <a:t> </a:t>
            </a:r>
            <a:r>
              <a:rPr lang="tr-TR" dirty="0" err="1"/>
              <a:t>Union</a:t>
            </a:r>
            <a:r>
              <a:rPr lang="tr-TR" dirty="0"/>
              <a:t> (</a:t>
            </a:r>
            <a:r>
              <a:rPr lang="tr-TR" dirty="0" err="1"/>
              <a:t>IoU</a:t>
            </a:r>
            <a:r>
              <a:rPr lang="tr-TR" dirty="0"/>
              <a:t>), hassasiyet ve doğruluk gibi metriklerle modelin performansı değerlendirilir.</a:t>
            </a:r>
          </a:p>
          <a:p>
            <a:pPr>
              <a:buFont typeface="+mj-lt"/>
              <a:buAutoNum type="arabicPeriod"/>
            </a:pPr>
            <a:r>
              <a:rPr lang="tr-TR" b="1" dirty="0"/>
              <a:t>Sonuçlar:</a:t>
            </a:r>
            <a:endParaRPr lang="tr-TR" dirty="0"/>
          </a:p>
          <a:p>
            <a:pPr marL="742950" lvl="1" indent="-285750">
              <a:buFont typeface="+mj-lt"/>
              <a:buAutoNum type="arabicPeriod"/>
            </a:pPr>
            <a:r>
              <a:rPr lang="tr-TR" dirty="0"/>
              <a:t>Geliştirilen CNN modeli, otonom aracın çevresinde bulunan yayaları gerçek zamanlı olarak tespit edebilir.</a:t>
            </a:r>
          </a:p>
          <a:p>
            <a:pPr marL="742950" lvl="1" indent="-285750">
              <a:buFont typeface="+mj-lt"/>
              <a:buAutoNum type="arabicPeriod"/>
            </a:pPr>
            <a:r>
              <a:rPr lang="tr-TR" dirty="0"/>
              <a:t>Bu sayede, araçlar yayalara çarpmaktan kaçınabilir ve daha güvenli bir sürüş sağlanabilir.</a:t>
            </a:r>
          </a:p>
          <a:p>
            <a:r>
              <a:rPr lang="tr-TR" b="1" dirty="0"/>
              <a:t>Sonuç:</a:t>
            </a:r>
            <a:r>
              <a:rPr lang="tr-TR" dirty="0"/>
              <a:t> Bu proje, CNN'nin otonom araçlarda nasıl kritik bir rol oynadığını göstermektedir. Yaya tespiti, otonom sürüş sistemlerinin güvenliği ve verimliliği için hayati öneme sahiptir. CNN tabanlı bu tür modeller, yayaları hızla ve doğru bir şekilde tespit ederek, otonom araçların çevrelerine daha duyarlı hale gelmesini sağlar ve potansiyel kazaları önler.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25</a:t>
            </a:fld>
            <a:endParaRPr lang="tr-TR"/>
          </a:p>
        </p:txBody>
      </p:sp>
    </p:spTree>
    <p:extLst>
      <p:ext uri="{BB962C8B-B14F-4D97-AF65-F5344CB8AC3E}">
        <p14:creationId xmlns:p14="http://schemas.microsoft.com/office/powerpoint/2010/main" val="2325200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26</a:t>
            </a:fld>
            <a:endParaRPr lang="tr-TR"/>
          </a:p>
        </p:txBody>
      </p:sp>
    </p:spTree>
    <p:extLst>
      <p:ext uri="{BB962C8B-B14F-4D97-AF65-F5344CB8AC3E}">
        <p14:creationId xmlns:p14="http://schemas.microsoft.com/office/powerpoint/2010/main" val="1152134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dirty="0"/>
              <a:t>Yinelemeli Sinir Ağları (</a:t>
            </a:r>
            <a:r>
              <a:rPr lang="tr-TR" dirty="0" err="1"/>
              <a:t>Recurrent</a:t>
            </a:r>
            <a:r>
              <a:rPr lang="tr-TR" dirty="0"/>
              <a:t> </a:t>
            </a:r>
            <a:r>
              <a:rPr lang="tr-TR" dirty="0" err="1"/>
              <a:t>Neural</a:t>
            </a:r>
            <a:r>
              <a:rPr lang="tr-TR" dirty="0"/>
              <a:t> Networks - RNN), özellikle ardışık ve zamansal verilerdeki bağımlılıkları öğrenme konusunda güçlüdür. </a:t>
            </a:r>
            <a:r>
              <a:rPr lang="tr-TR" dirty="0" err="1"/>
              <a:t>RNN'ler</a:t>
            </a:r>
            <a:r>
              <a:rPr lang="tr-TR" dirty="0"/>
              <a:t>, her zaman adımında bir önceki adımın çıktısını kullanarak veriyi işler, bu da onlara bir "hafıza" kazandırır ve zamansal ilişkileri öğrenmelerini sağlar. </a:t>
            </a:r>
            <a:r>
              <a:rPr lang="tr-TR" dirty="0" err="1"/>
              <a:t>RNN'lerin</a:t>
            </a:r>
            <a:r>
              <a:rPr lang="tr-TR" dirty="0"/>
              <a:t> öğrenme süreci, diğer sinir ağlarına benzer şekilde ileri yayılım (</a:t>
            </a:r>
            <a:r>
              <a:rPr lang="tr-TR" dirty="0" err="1"/>
              <a:t>forward</a:t>
            </a:r>
            <a:r>
              <a:rPr lang="tr-TR" dirty="0"/>
              <a:t> </a:t>
            </a:r>
            <a:r>
              <a:rPr lang="tr-TR" dirty="0" err="1"/>
              <a:t>propagation</a:t>
            </a:r>
            <a:r>
              <a:rPr lang="tr-TR" dirty="0"/>
              <a:t>) ve geri yayılım (</a:t>
            </a:r>
            <a:r>
              <a:rPr lang="tr-TR" dirty="0" err="1"/>
              <a:t>backpropagation</a:t>
            </a:r>
            <a:r>
              <a:rPr lang="tr-TR" dirty="0"/>
              <a:t>) aşamalarını içerir, ancak bu aşamalar zamansal veriyle başa çıkmak için uyarlanmıştır.</a:t>
            </a:r>
          </a:p>
          <a:p>
            <a:r>
              <a:rPr lang="tr-TR" b="1" dirty="0" err="1"/>
              <a:t>RNN'de</a:t>
            </a:r>
            <a:r>
              <a:rPr lang="tr-TR" b="1" dirty="0"/>
              <a:t> Öğrenme Süreci ve Temel Adımlar</a:t>
            </a:r>
          </a:p>
          <a:p>
            <a:r>
              <a:rPr lang="tr-TR" b="1" dirty="0"/>
              <a:t>1. Girdi (</a:t>
            </a:r>
            <a:r>
              <a:rPr lang="tr-TR" b="1" dirty="0" err="1"/>
              <a:t>Input</a:t>
            </a:r>
            <a:r>
              <a:rPr lang="tr-TR" b="1" dirty="0"/>
              <a:t>) Katmanı ve Zaman Adımları</a:t>
            </a:r>
          </a:p>
          <a:p>
            <a:r>
              <a:rPr lang="tr-TR" dirty="0" err="1"/>
              <a:t>RNN'ler</a:t>
            </a:r>
            <a:r>
              <a:rPr lang="tr-TR" dirty="0"/>
              <a:t>, girdiyi bir dizi zaman adımı (time </a:t>
            </a:r>
            <a:r>
              <a:rPr lang="tr-TR" dirty="0" err="1"/>
              <a:t>steps</a:t>
            </a:r>
            <a:r>
              <a:rPr lang="tr-TR" dirty="0"/>
              <a:t>) halinde işler. Her zaman adımında, bir veri noktası (örneğin, bir kelime veya bir sinyal değeri) modele beslenir. Bu veri noktası, modelin bir sonraki adımdaki çıktısını etkiler. </a:t>
            </a:r>
            <a:r>
              <a:rPr lang="tr-TR" dirty="0" err="1"/>
              <a:t>RNN'lerin</a:t>
            </a:r>
            <a:r>
              <a:rPr lang="tr-TR" dirty="0"/>
              <a:t> temel özelliği, önceki adımın bilgilerini bir "gizli durum" (</a:t>
            </a:r>
            <a:r>
              <a:rPr lang="tr-TR" dirty="0" err="1"/>
              <a:t>hidden</a:t>
            </a:r>
            <a:r>
              <a:rPr lang="tr-TR" dirty="0"/>
              <a:t> </a:t>
            </a:r>
            <a:r>
              <a:rPr lang="tr-TR" dirty="0" err="1"/>
              <a:t>state</a:t>
            </a:r>
            <a:r>
              <a:rPr lang="tr-TR" dirty="0"/>
              <a:t>) değişkeni aracılığıyla sonraki adıma aktarmasıdır.</a:t>
            </a:r>
          </a:p>
          <a:p>
            <a:r>
              <a:rPr lang="tr-TR" b="1" dirty="0"/>
              <a:t>2. İleri Yayılım (</a:t>
            </a:r>
            <a:r>
              <a:rPr lang="tr-TR" b="1" dirty="0" err="1"/>
              <a:t>Forward</a:t>
            </a:r>
            <a:r>
              <a:rPr lang="tr-TR" b="1" dirty="0"/>
              <a:t> </a:t>
            </a:r>
            <a:r>
              <a:rPr lang="tr-TR" b="1" dirty="0" err="1"/>
              <a:t>Propagation</a:t>
            </a:r>
            <a:r>
              <a:rPr lang="tr-TR" b="1" dirty="0"/>
              <a:t>)</a:t>
            </a:r>
          </a:p>
          <a:p>
            <a:r>
              <a:rPr lang="tr-TR" dirty="0"/>
              <a:t>Her zaman adımında, model aşağıdaki işlemleri gerçekleştirir:</a:t>
            </a:r>
          </a:p>
          <a:p>
            <a:pPr>
              <a:buFont typeface="Arial" panose="020B0604020202020204" pitchFamily="34" charset="0"/>
              <a:buChar char="•"/>
            </a:pPr>
            <a:r>
              <a:rPr lang="tr-TR" b="1" dirty="0"/>
              <a:t>Girdi İşlemi:</a:t>
            </a:r>
            <a:r>
              <a:rPr lang="tr-TR" dirty="0"/>
              <a:t> O anki zaman adımındaki girdi (örneğin, bir kelime) ve önceki gizli durum alınır.</a:t>
            </a:r>
          </a:p>
          <a:p>
            <a:pPr>
              <a:buFont typeface="Arial" panose="020B0604020202020204" pitchFamily="34" charset="0"/>
              <a:buChar char="•"/>
            </a:pPr>
            <a:r>
              <a:rPr lang="tr-TR" b="1" dirty="0"/>
              <a:t>Gizli Durum Güncellemesi:</a:t>
            </a:r>
            <a:r>
              <a:rPr lang="tr-TR" dirty="0"/>
              <a:t> Bu girdiler, RNN hücresinde işlenir ve yeni bir gizli durum (</a:t>
            </a:r>
            <a:r>
              <a:rPr lang="tr-TR" dirty="0" err="1"/>
              <a:t>hidden</a:t>
            </a:r>
            <a:r>
              <a:rPr lang="tr-TR" dirty="0"/>
              <a:t> </a:t>
            </a:r>
            <a:r>
              <a:rPr lang="tr-TR" dirty="0" err="1"/>
              <a:t>state</a:t>
            </a:r>
            <a:r>
              <a:rPr lang="tr-TR" dirty="0"/>
              <a:t>) oluşturulur. Gizli durum, modelin geçmiş adımlarda öğrendiği bilgileri taşır ve bir sonraki zaman adımına iletilir.</a:t>
            </a:r>
          </a:p>
          <a:p>
            <a:pPr>
              <a:buFont typeface="Arial" panose="020B0604020202020204" pitchFamily="34" charset="0"/>
              <a:buChar char="•"/>
            </a:pPr>
            <a:r>
              <a:rPr lang="tr-TR" b="1" dirty="0"/>
              <a:t>Çıktı Üretimi:</a:t>
            </a:r>
            <a:r>
              <a:rPr lang="tr-TR" dirty="0"/>
              <a:t> Her zaman adımında bir çıktı üretilir, bu çıktı o anki zaman adımındaki girdiye ve önceki gizli duruma dayanır.</a:t>
            </a:r>
          </a:p>
          <a:p>
            <a:r>
              <a:rPr lang="tr-TR" dirty="0"/>
              <a:t>Matematiksel olarak, gizli durum </a:t>
            </a:r>
            <a:r>
              <a:rPr lang="tr-TR" dirty="0" err="1"/>
              <a:t>hth_tht</a:t>
            </a:r>
            <a:r>
              <a:rPr lang="tr-TR" dirty="0"/>
              <a:t>​ ve çıktı </a:t>
            </a:r>
            <a:r>
              <a:rPr lang="tr-TR" dirty="0" err="1"/>
              <a:t>yty_tyt</a:t>
            </a:r>
            <a:r>
              <a:rPr lang="tr-TR" dirty="0"/>
              <a:t>​ şu şekilde hesaplanır: </a:t>
            </a:r>
          </a:p>
          <a:p>
            <a:r>
              <a:rPr lang="tr-TR" dirty="0" err="1"/>
              <a:t>ht</a:t>
            </a:r>
            <a:r>
              <a:rPr lang="tr-TR" dirty="0"/>
              <a:t>=f(Wh⋅ht−1+Wx⋅xt+bh)</a:t>
            </a:r>
            <a:r>
              <a:rPr lang="tr-TR" dirty="0" err="1"/>
              <a:t>h_t</a:t>
            </a:r>
            <a:r>
              <a:rPr lang="tr-TR" dirty="0"/>
              <a:t> = f(</a:t>
            </a:r>
            <a:r>
              <a:rPr lang="tr-TR" dirty="0" err="1"/>
              <a:t>W_h</a:t>
            </a:r>
            <a:r>
              <a:rPr lang="tr-TR" dirty="0"/>
              <a:t> \</a:t>
            </a:r>
            <a:r>
              <a:rPr lang="tr-TR" dirty="0" err="1"/>
              <a:t>cdot</a:t>
            </a:r>
            <a:r>
              <a:rPr lang="tr-TR" dirty="0"/>
              <a:t> h_{t-1} + </a:t>
            </a:r>
            <a:r>
              <a:rPr lang="tr-TR" dirty="0" err="1"/>
              <a:t>W_x</a:t>
            </a:r>
            <a:r>
              <a:rPr lang="tr-TR" dirty="0"/>
              <a:t> \</a:t>
            </a:r>
            <a:r>
              <a:rPr lang="tr-TR" dirty="0" err="1"/>
              <a:t>cdot</a:t>
            </a:r>
            <a:r>
              <a:rPr lang="tr-TR" dirty="0"/>
              <a:t> </a:t>
            </a:r>
            <a:r>
              <a:rPr lang="tr-TR" dirty="0" err="1"/>
              <a:t>x_t</a:t>
            </a:r>
            <a:r>
              <a:rPr lang="tr-TR" dirty="0"/>
              <a:t> + </a:t>
            </a:r>
            <a:r>
              <a:rPr lang="tr-TR" dirty="0" err="1"/>
              <a:t>b_h</a:t>
            </a:r>
            <a:r>
              <a:rPr lang="tr-TR" dirty="0"/>
              <a:t>)</a:t>
            </a:r>
            <a:r>
              <a:rPr lang="tr-TR" dirty="0" err="1"/>
              <a:t>ht</a:t>
            </a:r>
            <a:r>
              <a:rPr lang="tr-TR" dirty="0"/>
              <a:t>​=f(</a:t>
            </a:r>
            <a:r>
              <a:rPr lang="tr-TR" dirty="0" err="1"/>
              <a:t>Wh</a:t>
            </a:r>
            <a:r>
              <a:rPr lang="tr-TR" dirty="0"/>
              <a:t>​⋅ht−1​+</a:t>
            </a:r>
            <a:r>
              <a:rPr lang="tr-TR" dirty="0" err="1"/>
              <a:t>Wx</a:t>
            </a:r>
            <a:r>
              <a:rPr lang="tr-TR" dirty="0"/>
              <a:t>​⋅</a:t>
            </a:r>
            <a:r>
              <a:rPr lang="tr-TR" dirty="0" err="1"/>
              <a:t>xt</a:t>
            </a:r>
            <a:r>
              <a:rPr lang="tr-TR" dirty="0"/>
              <a:t>​+</a:t>
            </a:r>
            <a:r>
              <a:rPr lang="tr-TR" dirty="0" err="1"/>
              <a:t>bh</a:t>
            </a:r>
            <a:r>
              <a:rPr lang="tr-TR" dirty="0"/>
              <a:t>​) </a:t>
            </a:r>
            <a:r>
              <a:rPr lang="tr-TR" dirty="0" err="1"/>
              <a:t>yt</a:t>
            </a:r>
            <a:r>
              <a:rPr lang="tr-TR" dirty="0"/>
              <a:t>=g(</a:t>
            </a:r>
            <a:r>
              <a:rPr lang="tr-TR" dirty="0" err="1"/>
              <a:t>Wy⋅ht+by</a:t>
            </a:r>
            <a:r>
              <a:rPr lang="tr-TR" dirty="0"/>
              <a:t>)</a:t>
            </a:r>
            <a:r>
              <a:rPr lang="tr-TR" dirty="0" err="1"/>
              <a:t>y_t</a:t>
            </a:r>
            <a:r>
              <a:rPr lang="tr-TR" dirty="0"/>
              <a:t> = g(</a:t>
            </a:r>
            <a:r>
              <a:rPr lang="tr-TR" dirty="0" err="1"/>
              <a:t>W_y</a:t>
            </a:r>
            <a:r>
              <a:rPr lang="tr-TR" dirty="0"/>
              <a:t> \</a:t>
            </a:r>
            <a:r>
              <a:rPr lang="tr-TR" dirty="0" err="1"/>
              <a:t>cdot</a:t>
            </a:r>
            <a:r>
              <a:rPr lang="tr-TR" dirty="0"/>
              <a:t> </a:t>
            </a:r>
            <a:r>
              <a:rPr lang="tr-TR" dirty="0" err="1"/>
              <a:t>h_t</a:t>
            </a:r>
            <a:r>
              <a:rPr lang="tr-TR" dirty="0"/>
              <a:t> + </a:t>
            </a:r>
            <a:r>
              <a:rPr lang="tr-TR" dirty="0" err="1"/>
              <a:t>b_y</a:t>
            </a:r>
            <a:r>
              <a:rPr lang="tr-TR" dirty="0"/>
              <a:t>)</a:t>
            </a:r>
            <a:r>
              <a:rPr lang="tr-TR" dirty="0" err="1"/>
              <a:t>yt</a:t>
            </a:r>
            <a:r>
              <a:rPr lang="tr-TR" dirty="0"/>
              <a:t>​=g(</a:t>
            </a:r>
            <a:r>
              <a:rPr lang="tr-TR" dirty="0" err="1"/>
              <a:t>Wy</a:t>
            </a:r>
            <a:r>
              <a:rPr lang="tr-TR" dirty="0"/>
              <a:t>​⋅</a:t>
            </a:r>
            <a:r>
              <a:rPr lang="tr-TR" dirty="0" err="1"/>
              <a:t>ht</a:t>
            </a:r>
            <a:r>
              <a:rPr lang="tr-TR" dirty="0"/>
              <a:t>​+</a:t>
            </a:r>
            <a:r>
              <a:rPr lang="tr-TR" dirty="0" err="1"/>
              <a:t>by</a:t>
            </a:r>
            <a:r>
              <a:rPr lang="tr-TR" dirty="0"/>
              <a:t>​) Burada:</a:t>
            </a:r>
          </a:p>
          <a:p>
            <a:pPr>
              <a:buFont typeface="Arial" panose="020B0604020202020204" pitchFamily="34" charset="0"/>
              <a:buChar char="•"/>
            </a:pPr>
            <a:r>
              <a:rPr lang="tr-TR" dirty="0" err="1"/>
              <a:t>WhW_hWh</a:t>
            </a:r>
            <a:r>
              <a:rPr lang="tr-TR" dirty="0"/>
              <a:t>​, </a:t>
            </a:r>
            <a:r>
              <a:rPr lang="tr-TR" dirty="0" err="1"/>
              <a:t>WxW_xWx</a:t>
            </a:r>
            <a:r>
              <a:rPr lang="tr-TR" dirty="0"/>
              <a:t>​, </a:t>
            </a:r>
            <a:r>
              <a:rPr lang="tr-TR" dirty="0" err="1"/>
              <a:t>WyW_yWy</a:t>
            </a:r>
            <a:r>
              <a:rPr lang="tr-TR" dirty="0"/>
              <a:t>​ ağırlık matrisleridir.</a:t>
            </a:r>
          </a:p>
          <a:p>
            <a:pPr>
              <a:buFont typeface="Arial" panose="020B0604020202020204" pitchFamily="34" charset="0"/>
              <a:buChar char="•"/>
            </a:pPr>
            <a:r>
              <a:rPr lang="tr-TR" dirty="0" err="1"/>
              <a:t>bhb_hbh</a:t>
            </a:r>
            <a:r>
              <a:rPr lang="tr-TR" dirty="0"/>
              <a:t>​, </a:t>
            </a:r>
            <a:r>
              <a:rPr lang="tr-TR" dirty="0" err="1"/>
              <a:t>byb_yby</a:t>
            </a:r>
            <a:r>
              <a:rPr lang="tr-TR" dirty="0"/>
              <a:t>​ </a:t>
            </a:r>
            <a:r>
              <a:rPr lang="tr-TR" dirty="0" err="1"/>
              <a:t>bias</a:t>
            </a:r>
            <a:r>
              <a:rPr lang="tr-TR" dirty="0"/>
              <a:t> terimleridir.</a:t>
            </a:r>
          </a:p>
          <a:p>
            <a:pPr>
              <a:buFont typeface="Arial" panose="020B0604020202020204" pitchFamily="34" charset="0"/>
              <a:buChar char="•"/>
            </a:pPr>
            <a:r>
              <a:rPr lang="tr-TR" dirty="0" err="1"/>
              <a:t>fff</a:t>
            </a:r>
            <a:r>
              <a:rPr lang="tr-TR" dirty="0"/>
              <a:t> ve </a:t>
            </a:r>
            <a:r>
              <a:rPr lang="tr-TR" dirty="0" err="1"/>
              <a:t>ggg</a:t>
            </a:r>
            <a:r>
              <a:rPr lang="tr-TR" dirty="0"/>
              <a:t>, genellikle doğrusal olmayan aktivasyon fonksiyonlarıdır (örneğin, </a:t>
            </a:r>
            <a:r>
              <a:rPr lang="tr-TR" dirty="0" err="1"/>
              <a:t>tanh</a:t>
            </a:r>
            <a:r>
              <a:rPr lang="tr-TR" dirty="0"/>
              <a:t> veya </a:t>
            </a:r>
            <a:r>
              <a:rPr lang="tr-TR" dirty="0" err="1"/>
              <a:t>ReLU</a:t>
            </a:r>
            <a:r>
              <a:rPr lang="tr-TR" dirty="0"/>
              <a:t>).</a:t>
            </a:r>
          </a:p>
          <a:p>
            <a:r>
              <a:rPr lang="tr-TR" b="1" dirty="0"/>
              <a:t>3. Hata Hesaplama</a:t>
            </a:r>
          </a:p>
          <a:p>
            <a:r>
              <a:rPr lang="tr-TR" dirty="0"/>
              <a:t>RNN, her zaman adımında bir tahmin üretir ve bu tahmin, gerçek değerle karşılaştırılarak bir hata (</a:t>
            </a:r>
            <a:r>
              <a:rPr lang="tr-TR" dirty="0" err="1"/>
              <a:t>loss</a:t>
            </a:r>
            <a:r>
              <a:rPr lang="tr-TR" dirty="0"/>
              <a:t>) hesaplanır. Genellikle hata, tüm zaman adımlarındaki tahminlerin toplamı üzerinden hesaplanır.</a:t>
            </a:r>
          </a:p>
          <a:p>
            <a:r>
              <a:rPr lang="tr-TR" b="1" dirty="0"/>
              <a:t>4. Geri Yayılım (</a:t>
            </a:r>
            <a:r>
              <a:rPr lang="tr-TR" b="1" dirty="0" err="1"/>
              <a:t>Backpropagation</a:t>
            </a:r>
            <a:r>
              <a:rPr lang="tr-TR" b="1" dirty="0"/>
              <a:t> Through Time - BPTT)</a:t>
            </a:r>
          </a:p>
          <a:p>
            <a:r>
              <a:rPr lang="tr-TR" dirty="0" err="1"/>
              <a:t>RNN'lerde</a:t>
            </a:r>
            <a:r>
              <a:rPr lang="tr-TR" dirty="0"/>
              <a:t> hata sinyali, geri yayılım yoluyla önceki zaman adımlarına doğru aktarılır. Bu sürece "Zaman İçinde Geri Yayılım" (</a:t>
            </a:r>
            <a:r>
              <a:rPr lang="tr-TR" dirty="0" err="1"/>
              <a:t>Backpropagation</a:t>
            </a:r>
            <a:r>
              <a:rPr lang="tr-TR" dirty="0"/>
              <a:t> Through Time - BPTT) denir. BPTT, klasik geri yayılım algoritmasının bir uzantısıdır ve zaman adımları boyunca zincir türev kuralını kullanarak hata gradyanlarını hesaplar.</a:t>
            </a:r>
          </a:p>
          <a:p>
            <a:r>
              <a:rPr lang="tr-TR" dirty="0"/>
              <a:t>Bu süreç şu adımları içerir:</a:t>
            </a:r>
          </a:p>
          <a:p>
            <a:pPr>
              <a:buFont typeface="Arial" panose="020B0604020202020204" pitchFamily="34" charset="0"/>
              <a:buChar char="•"/>
            </a:pPr>
            <a:r>
              <a:rPr lang="tr-TR" b="1" dirty="0"/>
              <a:t>Hata Gradyanı Hesaplama:</a:t>
            </a:r>
            <a:r>
              <a:rPr lang="tr-TR" dirty="0"/>
              <a:t> Her zaman adımındaki hata, önceki gizli duruma ve ağırlıklara göre hesaplanır. BPTT, bu hatayı zaman adımları boyunca geri taşır, böylece her adımda öğrenme gerçekleşir.</a:t>
            </a:r>
          </a:p>
          <a:p>
            <a:pPr>
              <a:buFont typeface="Arial" panose="020B0604020202020204" pitchFamily="34" charset="0"/>
              <a:buChar char="•"/>
            </a:pPr>
            <a:r>
              <a:rPr lang="tr-TR" b="1" dirty="0"/>
              <a:t>Ağırlık Güncellemesi:</a:t>
            </a:r>
            <a:r>
              <a:rPr lang="tr-TR" dirty="0"/>
              <a:t> Hesaplanan gradyanlar, bir optimizasyon algoritması (örneğin, gradyan inişi) kullanılarak ağırlıkları günceller. Bu güncellemeler, modelin gelecekteki tahminlerini daha doğru hale getirmek için yapılır.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27</a:t>
            </a:fld>
            <a:endParaRPr lang="tr-TR"/>
          </a:p>
        </p:txBody>
      </p:sp>
    </p:spTree>
    <p:extLst>
      <p:ext uri="{BB962C8B-B14F-4D97-AF65-F5344CB8AC3E}">
        <p14:creationId xmlns:p14="http://schemas.microsoft.com/office/powerpoint/2010/main" val="215542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dirty="0" err="1"/>
              <a:t>Recurrent</a:t>
            </a:r>
            <a:r>
              <a:rPr lang="tr-TR" dirty="0"/>
              <a:t> </a:t>
            </a:r>
            <a:r>
              <a:rPr lang="tr-TR" dirty="0" err="1"/>
              <a:t>Neural</a:t>
            </a:r>
            <a:r>
              <a:rPr lang="tr-TR" dirty="0"/>
              <a:t> Networks (RNN) ile yapılan bir tahmin ve öneri sistemi projesi örneği aşağıda verilmiştir. Bu sistem, kullanıcıların zaman içinde izledikleri filmleri analiz ederek, onlara kişiselleştirilmiş film önerileri sunar.</a:t>
            </a:r>
          </a:p>
          <a:p>
            <a:r>
              <a:rPr lang="tr-TR" b="1" dirty="0"/>
              <a:t>Proje Örneği: RNN Tabanlı Film Öneri Sistemi</a:t>
            </a:r>
          </a:p>
          <a:p>
            <a:r>
              <a:rPr lang="tr-TR" b="1" dirty="0"/>
              <a:t>Proje Açıklaması:</a:t>
            </a:r>
            <a:r>
              <a:rPr lang="tr-TR" dirty="0"/>
              <a:t> Bu projede, </a:t>
            </a:r>
            <a:r>
              <a:rPr lang="tr-TR" dirty="0" err="1"/>
              <a:t>Recurrent</a:t>
            </a:r>
            <a:r>
              <a:rPr lang="tr-TR" dirty="0"/>
              <a:t> </a:t>
            </a:r>
            <a:r>
              <a:rPr lang="tr-TR" dirty="0" err="1"/>
              <a:t>Neural</a:t>
            </a:r>
            <a:r>
              <a:rPr lang="tr-TR" dirty="0"/>
              <a:t> Networks (RNN) kullanarak, kullanıcıların geçmiş izleme alışkanlıklarına dayalı olarak gelecekte izleyecekleri filmleri tahmin etmek ve önerilerde bulunmak amaçlanmıştır. </a:t>
            </a:r>
            <a:r>
              <a:rPr lang="tr-TR" dirty="0" err="1"/>
              <a:t>RNN'ler</a:t>
            </a:r>
            <a:r>
              <a:rPr lang="tr-TR" dirty="0"/>
              <a:t>, kullanıcıların izleme alışkanlıklarının sıralı doğasını modelleyerek, daha etkili öneriler sunabilir.</a:t>
            </a:r>
          </a:p>
          <a:p>
            <a:r>
              <a:rPr lang="tr-TR" b="1" dirty="0"/>
              <a:t>Projenin Detayları:</a:t>
            </a:r>
            <a:endParaRPr lang="tr-TR" dirty="0"/>
          </a:p>
          <a:p>
            <a:pPr>
              <a:buFont typeface="+mj-lt"/>
              <a:buAutoNum type="arabicPeriod"/>
            </a:pPr>
            <a:r>
              <a:rPr lang="tr-TR" b="1" dirty="0"/>
              <a:t>Veri Toplama:</a:t>
            </a:r>
            <a:endParaRPr lang="tr-TR" dirty="0"/>
          </a:p>
          <a:p>
            <a:pPr marL="742950" lvl="1" indent="-285750">
              <a:buFont typeface="+mj-lt"/>
              <a:buAutoNum type="arabicPeriod"/>
            </a:pPr>
            <a:r>
              <a:rPr lang="tr-TR" b="1" dirty="0"/>
              <a:t>Veri Seti:</a:t>
            </a:r>
            <a:r>
              <a:rPr lang="tr-TR" dirty="0"/>
              <a:t> Kullanıcıların izledikleri filmlerin sıralı verileri (zaman damgası ile birlikte) kullanılır. Bu veri seti, her kullanıcının zaman içinde izlediği filmleri ve bu filmlere verdikleri puanları içerir.</a:t>
            </a:r>
          </a:p>
          <a:p>
            <a:pPr marL="1143000" lvl="2" indent="-228600">
              <a:buFont typeface="+mj-lt"/>
              <a:buAutoNum type="arabicPeriod"/>
            </a:pPr>
            <a:r>
              <a:rPr lang="tr-TR" b="1" dirty="0"/>
              <a:t>Kullanıcı-ID:</a:t>
            </a:r>
            <a:r>
              <a:rPr lang="tr-TR" dirty="0"/>
              <a:t> Her kullanıcı için benzersiz bir kimlik numarası.</a:t>
            </a:r>
          </a:p>
          <a:p>
            <a:pPr marL="1143000" lvl="2" indent="-228600">
              <a:buFont typeface="+mj-lt"/>
              <a:buAutoNum type="arabicPeriod"/>
            </a:pPr>
            <a:r>
              <a:rPr lang="tr-TR" b="1" dirty="0"/>
              <a:t>Film-ID:</a:t>
            </a:r>
            <a:r>
              <a:rPr lang="tr-TR" dirty="0"/>
              <a:t> İzlenen her film için benzersiz bir kimlik numarası.</a:t>
            </a:r>
          </a:p>
          <a:p>
            <a:pPr marL="1143000" lvl="2" indent="-228600">
              <a:buFont typeface="+mj-lt"/>
              <a:buAutoNum type="arabicPeriod"/>
            </a:pPr>
            <a:r>
              <a:rPr lang="tr-TR" b="1" dirty="0"/>
              <a:t>Zaman Damgası:</a:t>
            </a:r>
            <a:r>
              <a:rPr lang="tr-TR" dirty="0"/>
              <a:t> Kullanıcının bir filmi izlediği tarih ve saat bilgisi.</a:t>
            </a:r>
          </a:p>
          <a:p>
            <a:pPr marL="1143000" lvl="2" indent="-228600">
              <a:buFont typeface="+mj-lt"/>
              <a:buAutoNum type="arabicPeriod"/>
            </a:pPr>
            <a:r>
              <a:rPr lang="tr-TR" b="1" dirty="0"/>
              <a:t>Puan:</a:t>
            </a:r>
            <a:r>
              <a:rPr lang="tr-TR" dirty="0"/>
              <a:t> Kullanıcının filme verdiği puan (opsiyonel, sadece izleme bilgisi de kullanılabilir).</a:t>
            </a:r>
          </a:p>
          <a:p>
            <a:pPr>
              <a:buFont typeface="+mj-lt"/>
              <a:buAutoNum type="arabicPeriod"/>
            </a:pPr>
            <a:r>
              <a:rPr lang="tr-TR" b="1" dirty="0"/>
              <a:t>Veri Ön İşleme:</a:t>
            </a:r>
            <a:endParaRPr lang="tr-TR" dirty="0"/>
          </a:p>
          <a:p>
            <a:pPr marL="742950" lvl="1" indent="-285750">
              <a:buFont typeface="+mj-lt"/>
              <a:buAutoNum type="arabicPeriod"/>
            </a:pPr>
            <a:r>
              <a:rPr lang="tr-TR" b="1" dirty="0"/>
              <a:t>Sıralama:</a:t>
            </a:r>
            <a:r>
              <a:rPr lang="tr-TR" dirty="0"/>
              <a:t> Kullanıcıların izleme geçmişleri, zaman damgalarına göre sıralanır.</a:t>
            </a:r>
          </a:p>
          <a:p>
            <a:pPr marL="742950" lvl="1" indent="-285750">
              <a:buFont typeface="+mj-lt"/>
              <a:buAutoNum type="arabicPeriod"/>
            </a:pPr>
            <a:r>
              <a:rPr lang="tr-TR" b="1" dirty="0" err="1"/>
              <a:t>Vektörleştirme</a:t>
            </a:r>
            <a:r>
              <a:rPr lang="tr-TR" b="1" dirty="0"/>
              <a:t>:</a:t>
            </a:r>
            <a:r>
              <a:rPr lang="tr-TR" dirty="0"/>
              <a:t> Filmler, modelin anlayabileceği bir şekilde vektörlere dönüştürülür. Bu işlem genellikle "</a:t>
            </a:r>
            <a:r>
              <a:rPr lang="tr-TR" dirty="0" err="1"/>
              <a:t>embedding</a:t>
            </a:r>
            <a:r>
              <a:rPr lang="tr-TR" dirty="0"/>
              <a:t>" kullanılarak yapılır.</a:t>
            </a:r>
          </a:p>
          <a:p>
            <a:pPr marL="742950" lvl="1" indent="-285750">
              <a:buFont typeface="+mj-lt"/>
              <a:buAutoNum type="arabicPeriod"/>
            </a:pPr>
            <a:r>
              <a:rPr lang="tr-TR" b="1" dirty="0"/>
              <a:t>Dizi Oluşturma:</a:t>
            </a:r>
            <a:r>
              <a:rPr lang="tr-TR" dirty="0"/>
              <a:t> Her kullanıcının izleme geçmişi, sıralı film dizileri olarak işlenir. Bu diziler, RNN modelinin girişleri olacaktır.</a:t>
            </a:r>
          </a:p>
          <a:p>
            <a:pPr>
              <a:buFont typeface="+mj-lt"/>
              <a:buAutoNum type="arabicPeriod"/>
            </a:pPr>
            <a:r>
              <a:rPr lang="tr-TR" b="1" dirty="0"/>
              <a:t>RNN Modeli:</a:t>
            </a:r>
            <a:endParaRPr lang="tr-TR" dirty="0"/>
          </a:p>
          <a:p>
            <a:pPr marL="742950" lvl="1" indent="-285750">
              <a:buFont typeface="+mj-lt"/>
              <a:buAutoNum type="arabicPeriod"/>
            </a:pPr>
            <a:r>
              <a:rPr lang="tr-TR" b="1" dirty="0"/>
              <a:t>Model:</a:t>
            </a:r>
            <a:r>
              <a:rPr lang="tr-TR" dirty="0"/>
              <a:t> RNN modeli, kullanıcıların izleme geçmişini analiz eder ve bir sonraki izlenecek filmi tahmin eder.</a:t>
            </a:r>
          </a:p>
          <a:p>
            <a:pPr marL="1143000" lvl="2" indent="-228600">
              <a:buFont typeface="+mj-lt"/>
              <a:buAutoNum type="arabicPeriod"/>
            </a:pPr>
            <a:r>
              <a:rPr lang="tr-TR" b="1" dirty="0"/>
              <a:t>Giriş Katmanı:</a:t>
            </a:r>
            <a:r>
              <a:rPr lang="tr-TR" dirty="0"/>
              <a:t> Kullanıcının izleme geçmişindeki filmleri alır.</a:t>
            </a:r>
          </a:p>
          <a:p>
            <a:pPr marL="1143000" lvl="2" indent="-228600">
              <a:buFont typeface="+mj-lt"/>
              <a:buAutoNum type="arabicPeriod"/>
            </a:pPr>
            <a:r>
              <a:rPr lang="tr-TR" b="1" dirty="0"/>
              <a:t>Gizli Katmanlar:</a:t>
            </a:r>
            <a:r>
              <a:rPr lang="tr-TR" dirty="0"/>
              <a:t> RNN hücreleri (örneğin, LSTM veya GRU) kullanılarak, önceki izleme verilerine dayalı olarak gelecekteki tercihleri öğrenir.</a:t>
            </a:r>
          </a:p>
          <a:p>
            <a:pPr marL="1143000" lvl="2" indent="-228600">
              <a:buFont typeface="+mj-lt"/>
              <a:buAutoNum type="arabicPeriod"/>
            </a:pPr>
            <a:r>
              <a:rPr lang="tr-TR" b="1" dirty="0"/>
              <a:t>Çıkış Katmanı:</a:t>
            </a:r>
            <a:r>
              <a:rPr lang="tr-TR" dirty="0"/>
              <a:t> Model, kullanıcının gelecekte izlemesi muhtemel filmleri tahmin eder.</a:t>
            </a:r>
          </a:p>
          <a:p>
            <a:pPr marL="742950" lvl="1" indent="-285750">
              <a:buFont typeface="+mj-lt"/>
              <a:buAutoNum type="arabicPeriod"/>
            </a:pPr>
            <a:r>
              <a:rPr lang="tr-TR" b="1" dirty="0"/>
              <a:t>Eğitim:</a:t>
            </a:r>
            <a:r>
              <a:rPr lang="tr-TR" dirty="0"/>
              <a:t> Model, kullanıcıların geçmiş izleme verileri üzerinde eğitilir. Eğitim sırasında model, her izleme dizisinin bir sonraki filmini tahmin etmeyi öğrenir.</a:t>
            </a:r>
          </a:p>
          <a:p>
            <a:pPr marL="742950" lvl="1" indent="-285750">
              <a:buFont typeface="+mj-lt"/>
              <a:buAutoNum type="arabicPeriod"/>
            </a:pPr>
            <a:r>
              <a:rPr lang="tr-TR" b="1" dirty="0"/>
              <a:t>Kayıp Fonksiyonu:</a:t>
            </a:r>
            <a:r>
              <a:rPr lang="tr-TR" dirty="0"/>
              <a:t> Modelin tahminlerinin doğruluğunu artırmak için, "</a:t>
            </a:r>
            <a:r>
              <a:rPr lang="tr-TR" dirty="0" err="1"/>
              <a:t>cross-entropy</a:t>
            </a:r>
            <a:r>
              <a:rPr lang="tr-TR" dirty="0"/>
              <a:t>" gibi uygun bir kayıp fonksiyonu kullanılır.</a:t>
            </a:r>
          </a:p>
          <a:p>
            <a:pPr>
              <a:buFont typeface="+mj-lt"/>
              <a:buAutoNum type="arabicPeriod"/>
            </a:pPr>
            <a:r>
              <a:rPr lang="tr-TR" b="1" dirty="0"/>
              <a:t>Öneri Sistemi:</a:t>
            </a:r>
            <a:endParaRPr lang="tr-TR" dirty="0"/>
          </a:p>
          <a:p>
            <a:pPr marL="742950" lvl="1" indent="-285750">
              <a:buFont typeface="+mj-lt"/>
              <a:buAutoNum type="arabicPeriod"/>
            </a:pPr>
            <a:r>
              <a:rPr lang="tr-TR" b="1" dirty="0"/>
              <a:t>Tahmin:</a:t>
            </a:r>
            <a:r>
              <a:rPr lang="tr-TR" dirty="0"/>
              <a:t> Model, bir kullanıcının izlediği filmlerin sırasını analiz eder ve sonraki izlenmesi muhtemel filmleri tahmin eder.</a:t>
            </a:r>
          </a:p>
          <a:p>
            <a:pPr marL="742950" lvl="1" indent="-285750">
              <a:buFont typeface="+mj-lt"/>
              <a:buAutoNum type="arabicPeriod"/>
            </a:pPr>
            <a:r>
              <a:rPr lang="tr-TR" b="1" dirty="0"/>
              <a:t>Öneri:</a:t>
            </a:r>
            <a:r>
              <a:rPr lang="tr-TR" dirty="0"/>
              <a:t> Tahmin edilen filmler arasından, en yüksek olasılıkla izlenecek olanlar kullanıcıya önerilir. Bu öneriler, kullanıcının izleme geçmişine göre kişiselleştirilir.</a:t>
            </a:r>
          </a:p>
          <a:p>
            <a:pPr>
              <a:buFont typeface="+mj-lt"/>
              <a:buAutoNum type="arabicPeriod"/>
            </a:pPr>
            <a:r>
              <a:rPr lang="tr-TR" b="1" dirty="0"/>
              <a:t>Model Testi ve Değerlendirme:</a:t>
            </a:r>
            <a:endParaRPr lang="tr-TR" dirty="0"/>
          </a:p>
          <a:p>
            <a:pPr marL="742950" lvl="1" indent="-285750">
              <a:buFont typeface="+mj-lt"/>
              <a:buAutoNum type="arabicPeriod"/>
            </a:pPr>
            <a:r>
              <a:rPr lang="tr-TR" b="1" dirty="0"/>
              <a:t>Test Verisi:</a:t>
            </a:r>
            <a:r>
              <a:rPr lang="tr-TR" dirty="0"/>
              <a:t> Model, daha önce izlenmemiş film dizileri üzerinde test edilir. Modelin doğruluğu, kullanıcının gerçekten izlediği filmlerle karşılaştırılarak değerlendirilir.</a:t>
            </a:r>
          </a:p>
          <a:p>
            <a:pPr marL="742950" lvl="1" indent="-285750">
              <a:buFont typeface="+mj-lt"/>
              <a:buAutoNum type="arabicPeriod"/>
            </a:pPr>
            <a:r>
              <a:rPr lang="tr-TR" b="1" dirty="0"/>
              <a:t>Değerlendirme Metrikleri:</a:t>
            </a:r>
            <a:r>
              <a:rPr lang="tr-TR" dirty="0"/>
              <a:t> Modelin önerilerinin ne kadar isabetli olduğunu ölçmek için, doğruluk, F1 skoru veya AUC gibi metrikler kullanılır.</a:t>
            </a:r>
          </a:p>
          <a:p>
            <a:pPr>
              <a:buFont typeface="+mj-lt"/>
              <a:buAutoNum type="arabicPeriod"/>
            </a:pPr>
            <a:r>
              <a:rPr lang="tr-TR" b="1" dirty="0"/>
              <a:t>Sonuçlar:</a:t>
            </a:r>
            <a:endParaRPr lang="tr-TR" dirty="0"/>
          </a:p>
          <a:p>
            <a:pPr marL="742950" lvl="1" indent="-285750">
              <a:buFont typeface="+mj-lt"/>
              <a:buAutoNum type="arabicPeriod"/>
            </a:pPr>
            <a:r>
              <a:rPr lang="tr-TR" dirty="0"/>
              <a:t>Model, kullanıcıların izleme alışkanlıklarına göre kişiselleştirilmiş film önerileri sunar. Örneğin, bir kullanıcının son izlediği birkaç film üzerinden, gelecekte izleyebileceği filmleri tahmin eder.</a:t>
            </a:r>
          </a:p>
          <a:p>
            <a:pPr marL="742950" lvl="1" indent="-285750">
              <a:buFont typeface="+mj-lt"/>
              <a:buAutoNum type="arabicPeriod"/>
            </a:pPr>
            <a:r>
              <a:rPr lang="tr-TR" dirty="0"/>
              <a:t>Bu öneriler, kullanıcının daha önce izlemediği ancak ilgisini çekebilecek filmleri bulmasına yardımcı olur.</a:t>
            </a:r>
          </a:p>
          <a:p>
            <a:r>
              <a:rPr lang="tr-TR" b="1" dirty="0"/>
              <a:t>Sonuç:</a:t>
            </a:r>
            <a:r>
              <a:rPr lang="tr-TR" dirty="0"/>
              <a:t> Bu RNN tabanlı öneri sistemi, kullanıcıların izleme alışkanlıklarını sıralı bir şekilde analiz ederek, onlara daha uygun ve kişiselleştirilmiş film önerileri sunar. </a:t>
            </a:r>
            <a:r>
              <a:rPr lang="tr-TR" dirty="0" err="1"/>
              <a:t>RNN'nin</a:t>
            </a:r>
            <a:r>
              <a:rPr lang="tr-TR" dirty="0"/>
              <a:t> sıralı veri işleme yeteneği sayesinde, bu tür sistemler kullanıcı deneyimini büyük ölçüde geliştirebilir ve içerik platformlarında kullanıcıların ilgisini canlı tutabilir.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28</a:t>
            </a:fld>
            <a:endParaRPr lang="tr-TR"/>
          </a:p>
        </p:txBody>
      </p:sp>
    </p:spTree>
    <p:extLst>
      <p:ext uri="{BB962C8B-B14F-4D97-AF65-F5344CB8AC3E}">
        <p14:creationId xmlns:p14="http://schemas.microsoft.com/office/powerpoint/2010/main" val="4186885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29</a:t>
            </a:fld>
            <a:endParaRPr lang="tr-TR"/>
          </a:p>
        </p:txBody>
      </p:sp>
    </p:spTree>
    <p:extLst>
      <p:ext uri="{BB962C8B-B14F-4D97-AF65-F5344CB8AC3E}">
        <p14:creationId xmlns:p14="http://schemas.microsoft.com/office/powerpoint/2010/main" val="331975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3</a:t>
            </a:fld>
            <a:endParaRPr lang="tr-TR"/>
          </a:p>
        </p:txBody>
      </p:sp>
    </p:spTree>
    <p:extLst>
      <p:ext uri="{BB962C8B-B14F-4D97-AF65-F5344CB8AC3E}">
        <p14:creationId xmlns:p14="http://schemas.microsoft.com/office/powerpoint/2010/main" val="3915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r>
              <a:rPr lang="tr-TR" b="0" i="0" dirty="0">
                <a:solidFill>
                  <a:srgbClr val="333333"/>
                </a:solidFill>
                <a:effectLst/>
                <a:latin typeface="AmazonEmber"/>
              </a:rPr>
              <a:t>Not defterinde açıklaması var.</a:t>
            </a:r>
          </a:p>
        </p:txBody>
      </p:sp>
      <p:sp>
        <p:nvSpPr>
          <p:cNvPr id="4" name="Slayt Numarası Yer Tutucusu 3"/>
          <p:cNvSpPr>
            <a:spLocks noGrp="1"/>
          </p:cNvSpPr>
          <p:nvPr>
            <p:ph type="sldNum" sz="quarter" idx="10"/>
          </p:nvPr>
        </p:nvSpPr>
        <p:spPr/>
        <p:txBody>
          <a:bodyPr/>
          <a:lstStyle/>
          <a:p>
            <a:fld id="{9321E4BC-D821-44F3-BA3B-1C6614FB4B55}" type="slidenum">
              <a:rPr lang="tr-TR" smtClean="0"/>
              <a:t>30</a:t>
            </a:fld>
            <a:endParaRPr lang="tr-TR"/>
          </a:p>
        </p:txBody>
      </p:sp>
    </p:spTree>
    <p:extLst>
      <p:ext uri="{BB962C8B-B14F-4D97-AF65-F5344CB8AC3E}">
        <p14:creationId xmlns:p14="http://schemas.microsoft.com/office/powerpoint/2010/main" val="2027233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Proje Örneği: Kredi Risk Tahmini</a:t>
            </a:r>
          </a:p>
          <a:p>
            <a:r>
              <a:rPr lang="tr-TR" b="1" dirty="0"/>
              <a:t>Proje Açıklaması:</a:t>
            </a:r>
            <a:r>
              <a:rPr lang="tr-TR" dirty="0"/>
              <a:t> Bu projede, LSTM kullanarak kredi başvurularının risk seviyelerini tahmin etmek amaçlanır. Bu, finansal kurumların kredi başvurularını değerlendirirken riskleri daha doğru bir şekilde analiz etmelerine yardımcı olabilir. LSTM, zaman serisi ve geçmiş kredi başvurularının analizine dayalı olarak, bir kredi başvurusunun geri ödenme olasılığını tahmin edebilir.</a:t>
            </a:r>
          </a:p>
          <a:p>
            <a:r>
              <a:rPr lang="tr-TR" b="1" dirty="0"/>
              <a:t>Projenin Detayları:</a:t>
            </a:r>
            <a:endParaRPr lang="tr-TR" dirty="0"/>
          </a:p>
          <a:p>
            <a:pPr>
              <a:buFont typeface="+mj-lt"/>
              <a:buAutoNum type="arabicPeriod"/>
            </a:pPr>
            <a:r>
              <a:rPr lang="tr-TR" b="1" dirty="0"/>
              <a:t>Veri Toplama:</a:t>
            </a:r>
            <a:endParaRPr lang="tr-TR" dirty="0"/>
          </a:p>
          <a:p>
            <a:pPr marL="742950" lvl="1" indent="-285750">
              <a:buFont typeface="+mj-lt"/>
              <a:buAutoNum type="arabicPeriod"/>
            </a:pPr>
            <a:r>
              <a:rPr lang="tr-TR" b="1" dirty="0"/>
              <a:t>Veri Seti:</a:t>
            </a:r>
            <a:r>
              <a:rPr lang="tr-TR" dirty="0"/>
              <a:t> Kredi başvuruları ve kredi geri ödeme geçmişlerine dair veriler toplanır. Bu veriler genellikle borçluların finansal durumlarını ve kredi geçmişlerini içerir.</a:t>
            </a:r>
          </a:p>
          <a:p>
            <a:pPr marL="1143000" lvl="2" indent="-228600">
              <a:buFont typeface="+mj-lt"/>
              <a:buAutoNum type="arabicPeriod"/>
            </a:pPr>
            <a:r>
              <a:rPr lang="tr-TR" b="1" dirty="0"/>
              <a:t>Kişisel Bilgiler:</a:t>
            </a:r>
            <a:r>
              <a:rPr lang="tr-TR" dirty="0"/>
              <a:t> Yaş, gelir, iş durumu, eğitim seviyesi gibi demografik bilgiler.</a:t>
            </a:r>
          </a:p>
          <a:p>
            <a:pPr marL="1143000" lvl="2" indent="-228600">
              <a:buFont typeface="+mj-lt"/>
              <a:buAutoNum type="arabicPeriod"/>
            </a:pPr>
            <a:r>
              <a:rPr lang="tr-TR" b="1" dirty="0"/>
              <a:t>Kredi Bilgileri:</a:t>
            </a:r>
            <a:r>
              <a:rPr lang="tr-TR" dirty="0"/>
              <a:t> Başvurulan kredi miktarı, kredi türü, kredi süresi gibi bilgiler.</a:t>
            </a:r>
          </a:p>
          <a:p>
            <a:pPr marL="1143000" lvl="2" indent="-228600">
              <a:buFont typeface="+mj-lt"/>
              <a:buAutoNum type="arabicPeriod"/>
            </a:pPr>
            <a:r>
              <a:rPr lang="tr-TR" b="1" dirty="0"/>
              <a:t>Ödeme Geçmişi:</a:t>
            </a:r>
            <a:r>
              <a:rPr lang="tr-TR" dirty="0"/>
              <a:t> Önceki kredilerdeki ödeme düzenlilikleri, gecikmeler ve ödenmeyen borçlar.</a:t>
            </a:r>
          </a:p>
          <a:p>
            <a:pPr marL="1143000" lvl="2" indent="-228600">
              <a:buFont typeface="+mj-lt"/>
              <a:buAutoNum type="arabicPeriod"/>
            </a:pPr>
            <a:r>
              <a:rPr lang="tr-TR" b="1" dirty="0"/>
              <a:t>Finansal Durum:</a:t>
            </a:r>
            <a:r>
              <a:rPr lang="tr-TR" dirty="0"/>
              <a:t> Mevcut borçlar, tasarruflar, varlıklar ve gelir durumu gibi finansal göstergeler.</a:t>
            </a:r>
          </a:p>
          <a:p>
            <a:pPr>
              <a:buFont typeface="+mj-lt"/>
              <a:buAutoNum type="arabicPeriod"/>
            </a:pPr>
            <a:r>
              <a:rPr lang="tr-TR" b="1" dirty="0"/>
              <a:t>Veri Ön İşleme:</a:t>
            </a:r>
            <a:endParaRPr lang="tr-TR" dirty="0"/>
          </a:p>
          <a:p>
            <a:pPr marL="742950" lvl="1" indent="-285750">
              <a:buFont typeface="+mj-lt"/>
              <a:buAutoNum type="arabicPeriod"/>
            </a:pPr>
            <a:r>
              <a:rPr lang="tr-TR" b="1" dirty="0"/>
              <a:t>Veri Temizleme:</a:t>
            </a:r>
            <a:r>
              <a:rPr lang="tr-TR" dirty="0"/>
              <a:t> Eksik, hatalı veya uyumsuz veriler temizlenir.</a:t>
            </a:r>
          </a:p>
          <a:p>
            <a:pPr marL="742950" lvl="1" indent="-285750">
              <a:buFont typeface="+mj-lt"/>
              <a:buAutoNum type="arabicPeriod"/>
            </a:pPr>
            <a:r>
              <a:rPr lang="tr-TR" b="1" dirty="0"/>
              <a:t>Öznitelik Seçimi ve Dönüştürme:</a:t>
            </a:r>
            <a:r>
              <a:rPr lang="tr-TR" dirty="0"/>
              <a:t> Veriler, LSTM modelinin daha iyi performans göstermesi için uygun formatta hazırlanır. Kategorik veriler (örneğin, iş durumu) sayısal verilere dönüştürülür (örneğin, </a:t>
            </a:r>
            <a:r>
              <a:rPr lang="tr-TR" dirty="0" err="1"/>
              <a:t>one</a:t>
            </a:r>
            <a:r>
              <a:rPr lang="tr-TR" dirty="0"/>
              <a:t>-hot </a:t>
            </a:r>
            <a:r>
              <a:rPr lang="tr-TR" dirty="0" err="1"/>
              <a:t>encoding</a:t>
            </a:r>
            <a:r>
              <a:rPr lang="tr-TR" dirty="0"/>
              <a:t>).</a:t>
            </a:r>
          </a:p>
          <a:p>
            <a:pPr marL="742950" lvl="1" indent="-285750">
              <a:buFont typeface="+mj-lt"/>
              <a:buAutoNum type="arabicPeriod"/>
            </a:pPr>
            <a:r>
              <a:rPr lang="tr-TR" b="1" dirty="0"/>
              <a:t>Zaman Serisi Düzenleme:</a:t>
            </a:r>
            <a:r>
              <a:rPr lang="tr-TR" dirty="0"/>
              <a:t> Veriler, kredi başvuruları zaman içinde sıralı olarak düzenlenir. Her başvuru, ilgili kişisel ve finansal verilerle birlikte zamansal bir pencere içinde ele alınır.</a:t>
            </a:r>
          </a:p>
          <a:p>
            <a:pPr>
              <a:buFont typeface="+mj-lt"/>
              <a:buAutoNum type="arabicPeriod"/>
            </a:pPr>
            <a:r>
              <a:rPr lang="tr-TR" b="1" dirty="0"/>
              <a:t>LSTM Modeli:</a:t>
            </a:r>
            <a:endParaRPr lang="tr-TR" dirty="0"/>
          </a:p>
          <a:p>
            <a:pPr marL="742950" lvl="1" indent="-285750">
              <a:buFont typeface="+mj-lt"/>
              <a:buAutoNum type="arabicPeriod"/>
            </a:pPr>
            <a:r>
              <a:rPr lang="tr-TR" b="1" dirty="0"/>
              <a:t>Model Yapısı:</a:t>
            </a:r>
            <a:r>
              <a:rPr lang="tr-TR" dirty="0"/>
              <a:t> LSTM, geçmiş kredi başvuruları ve finansal verilerden kredi risklerini tahmin eder.</a:t>
            </a:r>
          </a:p>
          <a:p>
            <a:pPr marL="1143000" lvl="2" indent="-228600">
              <a:buFont typeface="+mj-lt"/>
              <a:buAutoNum type="arabicPeriod"/>
            </a:pPr>
            <a:r>
              <a:rPr lang="tr-TR" b="1" dirty="0"/>
              <a:t>Giriş Katmanı:</a:t>
            </a:r>
            <a:r>
              <a:rPr lang="tr-TR" dirty="0"/>
              <a:t> Belirli bir zaman diliminde toplanmış kredi başvuruları ve finansal veriler alınır.</a:t>
            </a:r>
          </a:p>
          <a:p>
            <a:pPr marL="1143000" lvl="2" indent="-228600">
              <a:buFont typeface="+mj-lt"/>
              <a:buAutoNum type="arabicPeriod"/>
            </a:pPr>
            <a:r>
              <a:rPr lang="tr-TR" b="1" dirty="0"/>
              <a:t>Gizli Katmanlar:</a:t>
            </a:r>
            <a:r>
              <a:rPr lang="tr-TR" dirty="0"/>
              <a:t> LSTM hücreleri, uzun vadeli bağımlılıkları ve finansal verilerdeki değişimleri öğrenir.</a:t>
            </a:r>
          </a:p>
          <a:p>
            <a:pPr marL="1143000" lvl="2" indent="-228600">
              <a:buFont typeface="+mj-lt"/>
              <a:buAutoNum type="arabicPeriod"/>
            </a:pPr>
            <a:r>
              <a:rPr lang="tr-TR" b="1" dirty="0"/>
              <a:t>Çıkış Katmanı:</a:t>
            </a:r>
            <a:r>
              <a:rPr lang="tr-TR" dirty="0"/>
              <a:t> Model, kredi başvurusunun risk seviyesini tahmin eder. Çıkış genellikle risk olasılığı (örneğin, bir kredi başvurusunun geri ödenme olasılığı) olabilir.</a:t>
            </a:r>
          </a:p>
          <a:p>
            <a:pPr marL="742950" lvl="1" indent="-285750">
              <a:buFont typeface="+mj-lt"/>
              <a:buAutoNum type="arabicPeriod"/>
            </a:pPr>
            <a:r>
              <a:rPr lang="tr-TR" b="1" dirty="0"/>
              <a:t>Eğitim:</a:t>
            </a:r>
            <a:r>
              <a:rPr lang="tr-TR" dirty="0"/>
              <a:t> Model, geçmiş kredi başvuruları ve ödemeler üzerindeki verilerle eğitilir. Amaç, modelin kredi riskini doğru bir şekilde tahmin edebilmesidir.</a:t>
            </a:r>
          </a:p>
          <a:p>
            <a:pPr marL="742950" lvl="1" indent="-285750">
              <a:buFont typeface="+mj-lt"/>
              <a:buAutoNum type="arabicPeriod"/>
            </a:pPr>
            <a:r>
              <a:rPr lang="tr-TR" b="1" dirty="0"/>
              <a:t>Kayıp Fonksiyonu:</a:t>
            </a:r>
            <a:r>
              <a:rPr lang="tr-TR" dirty="0"/>
              <a:t> Genellikle "</a:t>
            </a:r>
            <a:r>
              <a:rPr lang="tr-TR" dirty="0" err="1"/>
              <a:t>binary</a:t>
            </a:r>
            <a:r>
              <a:rPr lang="tr-TR" dirty="0"/>
              <a:t> </a:t>
            </a:r>
            <a:r>
              <a:rPr lang="tr-TR" dirty="0" err="1"/>
              <a:t>cross-entropy</a:t>
            </a:r>
            <a:r>
              <a:rPr lang="tr-TR" dirty="0"/>
              <a:t>" gibi bir kayıp fonksiyonu kullanılarak modelin tahminlerinin doğruluğu ölçülür.</a:t>
            </a:r>
          </a:p>
          <a:p>
            <a:pPr>
              <a:buFont typeface="+mj-lt"/>
              <a:buAutoNum type="arabicPeriod"/>
            </a:pPr>
            <a:r>
              <a:rPr lang="tr-TR" b="1" dirty="0"/>
              <a:t>Tahmin ve Değerlendirme:</a:t>
            </a:r>
            <a:endParaRPr lang="tr-TR" dirty="0"/>
          </a:p>
          <a:p>
            <a:pPr marL="742950" lvl="1" indent="-285750">
              <a:buFont typeface="+mj-lt"/>
              <a:buAutoNum type="arabicPeriod"/>
            </a:pPr>
            <a:r>
              <a:rPr lang="tr-TR" b="1" dirty="0"/>
              <a:t>Tahmin:</a:t>
            </a:r>
            <a:r>
              <a:rPr lang="tr-TR" dirty="0"/>
              <a:t> Eğitim tamamlandıktan sonra, model yeni kredi başvurularının risk seviyelerini tahmin etmek için kullanılır. Tahminler, risk skorları veya kredi geri ödeme olasılıkları şeklinde olabilir.</a:t>
            </a:r>
          </a:p>
          <a:p>
            <a:pPr marL="742950" lvl="1" indent="-285750">
              <a:buFont typeface="+mj-lt"/>
              <a:buAutoNum type="arabicPeriod"/>
            </a:pPr>
            <a:r>
              <a:rPr lang="tr-TR" b="1" dirty="0"/>
              <a:t>Değerlendirme Metrikleri:</a:t>
            </a:r>
            <a:r>
              <a:rPr lang="tr-TR" dirty="0"/>
              <a:t> Modelin tahmin performansını değerlendirmek için çeşitli metrikler kullanılır. Bu metrikler arasında doğruluk, ROC AUC (</a:t>
            </a:r>
            <a:r>
              <a:rPr lang="tr-TR" dirty="0" err="1"/>
              <a:t>Receiver</a:t>
            </a:r>
            <a:r>
              <a:rPr lang="tr-TR" dirty="0"/>
              <a:t> Operating </a:t>
            </a:r>
            <a:r>
              <a:rPr lang="tr-TR" dirty="0" err="1"/>
              <a:t>Characteristic</a:t>
            </a:r>
            <a:r>
              <a:rPr lang="tr-TR" dirty="0"/>
              <a:t> - </a:t>
            </a:r>
            <a:r>
              <a:rPr lang="tr-TR" dirty="0" err="1"/>
              <a:t>Area</a:t>
            </a:r>
            <a:r>
              <a:rPr lang="tr-TR" dirty="0"/>
              <a:t> Under </a:t>
            </a:r>
            <a:r>
              <a:rPr lang="tr-TR" dirty="0" err="1"/>
              <a:t>Curve</a:t>
            </a:r>
            <a:r>
              <a:rPr lang="tr-TR" dirty="0"/>
              <a:t>), </a:t>
            </a:r>
            <a:r>
              <a:rPr lang="tr-TR" dirty="0" err="1"/>
              <a:t>precision</a:t>
            </a:r>
            <a:r>
              <a:rPr lang="tr-TR" dirty="0"/>
              <a:t>, </a:t>
            </a:r>
            <a:r>
              <a:rPr lang="tr-TR" dirty="0" err="1"/>
              <a:t>recall</a:t>
            </a:r>
            <a:r>
              <a:rPr lang="tr-TR" dirty="0"/>
              <a:t> ve F1 skoru bulunur.</a:t>
            </a:r>
          </a:p>
          <a:p>
            <a:pPr>
              <a:buFont typeface="+mj-lt"/>
              <a:buAutoNum type="arabicPeriod"/>
            </a:pPr>
            <a:r>
              <a:rPr lang="tr-TR" b="1" dirty="0"/>
              <a:t>Sonuçlar ve Uygulama:</a:t>
            </a:r>
            <a:endParaRPr lang="tr-TR" dirty="0"/>
          </a:p>
          <a:p>
            <a:pPr marL="742950" lvl="1" indent="-285750">
              <a:buFont typeface="+mj-lt"/>
              <a:buAutoNum type="arabicPeriod"/>
            </a:pPr>
            <a:r>
              <a:rPr lang="tr-TR" b="1" dirty="0"/>
              <a:t>Sonuçlar:</a:t>
            </a:r>
            <a:r>
              <a:rPr lang="tr-TR" dirty="0"/>
              <a:t> Model, kredi başvurularının risk seviyelerini tahmin eder. Tahminler, kredi başvurularının onaylanıp onaylanmaması veya risk yönetim stratejilerinin belirlenmesi için kullanılabilir.</a:t>
            </a:r>
          </a:p>
          <a:p>
            <a:pPr marL="742950" lvl="1" indent="-285750">
              <a:buFont typeface="+mj-lt"/>
              <a:buAutoNum type="arabicPeriod"/>
            </a:pPr>
            <a:r>
              <a:rPr lang="tr-TR" b="1" dirty="0"/>
              <a:t>Uygulama:</a:t>
            </a:r>
            <a:r>
              <a:rPr lang="tr-TR" dirty="0"/>
              <a:t> Finansal kurumlar, tahminlere dayalı olarak kredi başvurularını daha iyi değerlendirebilir, riskleri minimize edebilir ve potansiyel zararı azaltabilir. Ayrıca, kredi kararlarını daha adil ve veriye dayalı hale getirebilirler.</a:t>
            </a:r>
          </a:p>
          <a:p>
            <a:r>
              <a:rPr lang="tr-TR" b="1" dirty="0"/>
              <a:t>Örnek Kullanım Senaryoları:</a:t>
            </a:r>
            <a:endParaRPr lang="tr-TR" dirty="0"/>
          </a:p>
          <a:p>
            <a:pPr>
              <a:buFont typeface="Arial" panose="020B0604020202020204" pitchFamily="34" charset="0"/>
              <a:buChar char="•"/>
            </a:pPr>
            <a:r>
              <a:rPr lang="tr-TR" b="1" dirty="0"/>
              <a:t>Kredi Başvuru Değerlendirmesi:</a:t>
            </a:r>
            <a:r>
              <a:rPr lang="tr-TR" dirty="0"/>
              <a:t> Kredi başvurularını değerlendirirken, risk seviyelerini tahmin etmek için kullanılabilir.</a:t>
            </a:r>
          </a:p>
          <a:p>
            <a:pPr>
              <a:buFont typeface="Arial" panose="020B0604020202020204" pitchFamily="34" charset="0"/>
              <a:buChar char="•"/>
            </a:pPr>
            <a:r>
              <a:rPr lang="tr-TR" b="1" dirty="0"/>
              <a:t>Risk Yönetimi:</a:t>
            </a:r>
            <a:r>
              <a:rPr lang="tr-TR" dirty="0"/>
              <a:t> Finansal kurumlar, riskleri daha etkili bir şekilde yönetebilir ve kredi portföylerini optimize edebilir.</a:t>
            </a:r>
          </a:p>
          <a:p>
            <a:pPr>
              <a:buFont typeface="Arial" panose="020B0604020202020204" pitchFamily="34" charset="0"/>
              <a:buChar char="•"/>
            </a:pPr>
            <a:r>
              <a:rPr lang="tr-TR" b="1" dirty="0"/>
              <a:t>Kredi Politikaları:</a:t>
            </a:r>
            <a:r>
              <a:rPr lang="tr-TR" dirty="0"/>
              <a:t> Kredi politikalarını belirlerken daha iyi veri analizi ve risk değerlendirmesi yapabilirler.</a:t>
            </a:r>
          </a:p>
          <a:p>
            <a:r>
              <a:rPr lang="tr-TR" b="1" dirty="0"/>
              <a:t>Sonuç:</a:t>
            </a:r>
            <a:r>
              <a:rPr lang="tr-TR" dirty="0"/>
              <a:t> </a:t>
            </a:r>
            <a:r>
              <a:rPr lang="tr-TR" dirty="0" err="1"/>
              <a:t>LSTM'ler</a:t>
            </a:r>
            <a:r>
              <a:rPr lang="tr-TR" dirty="0"/>
              <a:t>, zaman serisi verileri ve geçmiş finansal verilerden risk tahmini yapmak için güçlü bir araçtır. Uzun vadeli bağımlılıkları ve karmaşık finansal ilişkileri öğrenme yeteneği sayesinde, kredi risklerini tahmin etmek ve risk yönetimini iyileştirmek için etkili çözümler sunar. Bu tür projeler, finansal kararları daha veri odaklı ve doğru hale getirebilir.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31</a:t>
            </a:fld>
            <a:endParaRPr lang="tr-TR"/>
          </a:p>
        </p:txBody>
      </p:sp>
    </p:spTree>
    <p:extLst>
      <p:ext uri="{BB962C8B-B14F-4D97-AF65-F5344CB8AC3E}">
        <p14:creationId xmlns:p14="http://schemas.microsoft.com/office/powerpoint/2010/main" val="1995365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32</a:t>
            </a:fld>
            <a:endParaRPr lang="tr-TR"/>
          </a:p>
        </p:txBody>
      </p:sp>
    </p:spTree>
    <p:extLst>
      <p:ext uri="{BB962C8B-B14F-4D97-AF65-F5344CB8AC3E}">
        <p14:creationId xmlns:p14="http://schemas.microsoft.com/office/powerpoint/2010/main" val="1490781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dirty="0"/>
              <a:t>MNIST veri seti, el yazısı rakamları içeren veri setidir ve genellikle makine öğrenme ve derin öğrenme modellerinin eğitiminde kullanılır. </a:t>
            </a:r>
            <a:r>
              <a:rPr lang="tr-TR" dirty="0" err="1"/>
              <a:t>GAN'ların</a:t>
            </a:r>
            <a:r>
              <a:rPr lang="tr-TR" dirty="0"/>
              <a:t> MNIST veri seti üzerindeki nasıl çalıştığını anlamak için aşağıdaki adımları takip edebiliriz:</a:t>
            </a:r>
          </a:p>
          <a:p>
            <a:r>
              <a:rPr lang="tr-TR" b="1" dirty="0" err="1"/>
              <a:t>GAN'ların</a:t>
            </a:r>
            <a:r>
              <a:rPr lang="tr-TR" b="1" dirty="0"/>
              <a:t> MNIST Veri Setinde Nasıl Çalıştığı:</a:t>
            </a:r>
          </a:p>
          <a:p>
            <a:r>
              <a:rPr lang="tr-TR" b="1" dirty="0"/>
              <a:t>1. Veri Seti:</a:t>
            </a:r>
            <a:endParaRPr lang="tr-TR" dirty="0"/>
          </a:p>
          <a:p>
            <a:pPr>
              <a:buFont typeface="Arial" panose="020B0604020202020204" pitchFamily="34" charset="0"/>
              <a:buChar char="•"/>
            </a:pPr>
            <a:r>
              <a:rPr lang="tr-TR" b="1" dirty="0"/>
              <a:t>MNIST:</a:t>
            </a:r>
            <a:r>
              <a:rPr lang="tr-TR" dirty="0"/>
              <a:t> 28x28 piksel boyutunda el yazısı rakamlarının görüntülerinden oluşan bir veri setidir. Her görüntü bir rakamı (0-9) temsil eder ve bu veriler, modelin öğrenmesi için hem eğitim hem de test amacıyla kullanılır.</a:t>
            </a:r>
          </a:p>
          <a:p>
            <a:r>
              <a:rPr lang="tr-TR" b="1" dirty="0"/>
              <a:t>2. Ağların Yapısı:</a:t>
            </a:r>
            <a:endParaRPr lang="tr-TR" dirty="0"/>
          </a:p>
          <a:p>
            <a:pPr>
              <a:buFont typeface="Arial" panose="020B0604020202020204" pitchFamily="34" charset="0"/>
              <a:buChar char="•"/>
            </a:pPr>
            <a:r>
              <a:rPr lang="tr-TR" b="1" dirty="0"/>
              <a:t>Üretici (</a:t>
            </a:r>
            <a:r>
              <a:rPr lang="tr-TR" b="1" dirty="0" err="1"/>
              <a:t>Generator</a:t>
            </a:r>
            <a:r>
              <a:rPr lang="tr-TR" b="1" dirty="0"/>
              <a:t>):</a:t>
            </a:r>
            <a:r>
              <a:rPr lang="tr-TR" dirty="0"/>
              <a:t> Bu ağ, rastgele gürültü (örneğin, 100 boyutlu bir vektör) alır ve bu gürültüden MNIST tarzında (28x28 piksel) rakam görüntüleri üretir. Başlangıçta bu görüntüler oldukça bozuk ve gerçek rakamları temsil etmez.</a:t>
            </a:r>
          </a:p>
          <a:p>
            <a:pPr>
              <a:buFont typeface="Arial" panose="020B0604020202020204" pitchFamily="34" charset="0"/>
              <a:buChar char="•"/>
            </a:pPr>
            <a:r>
              <a:rPr lang="tr-TR" b="1" dirty="0"/>
              <a:t>Ayırt Edici (</a:t>
            </a:r>
            <a:r>
              <a:rPr lang="tr-TR" b="1" dirty="0" err="1"/>
              <a:t>Discriminator</a:t>
            </a:r>
            <a:r>
              <a:rPr lang="tr-TR" b="1" dirty="0"/>
              <a:t>):</a:t>
            </a:r>
            <a:r>
              <a:rPr lang="tr-TR" dirty="0"/>
              <a:t> Bu ağ, hem gerçek MNIST rakam görüntülerini hem de üretici tarafından üretilen sahte rakam görüntülerini alır ve bunları gerçek mi yoksa sahte mi olduğunu belirlemeye çalışır.</a:t>
            </a:r>
          </a:p>
          <a:p>
            <a:r>
              <a:rPr lang="tr-TR" b="1" dirty="0"/>
              <a:t>3. Eğitim Süreci:</a:t>
            </a:r>
            <a:endParaRPr lang="tr-TR" dirty="0"/>
          </a:p>
          <a:p>
            <a:pPr>
              <a:buFont typeface="+mj-lt"/>
              <a:buAutoNum type="arabicPeriod"/>
            </a:pPr>
            <a:r>
              <a:rPr lang="tr-TR" b="1" dirty="0"/>
              <a:t>Başlangıç:</a:t>
            </a:r>
            <a:endParaRPr lang="tr-TR" dirty="0"/>
          </a:p>
          <a:p>
            <a:pPr marL="742950" lvl="1" indent="-285750">
              <a:buFont typeface="+mj-lt"/>
              <a:buAutoNum type="arabicPeriod"/>
            </a:pPr>
            <a:r>
              <a:rPr lang="tr-TR" dirty="0"/>
              <a:t>Eğitim süreci, üretici ve ayırt edici ağların başlangıçta rasgele ağırlıklara sahip olduğu bir durumdan başlar.</a:t>
            </a:r>
          </a:p>
          <a:p>
            <a:pPr>
              <a:buFont typeface="+mj-lt"/>
              <a:buAutoNum type="arabicPeriod"/>
            </a:pPr>
            <a:r>
              <a:rPr lang="tr-TR" b="1" dirty="0"/>
              <a:t>Üretici Veriler Üretir:</a:t>
            </a:r>
            <a:endParaRPr lang="tr-TR" dirty="0"/>
          </a:p>
          <a:p>
            <a:pPr marL="742950" lvl="1" indent="-285750">
              <a:buFont typeface="+mj-lt"/>
              <a:buAutoNum type="arabicPeriod"/>
            </a:pPr>
            <a:r>
              <a:rPr lang="tr-TR" dirty="0"/>
              <a:t>Üretici, rastgele gürültü vektörleri alır ve bunlardan MNIST formatında sahte rakam görüntüleri üretir.</a:t>
            </a:r>
          </a:p>
          <a:p>
            <a:pPr>
              <a:buFont typeface="+mj-lt"/>
              <a:buAutoNum type="arabicPeriod"/>
            </a:pPr>
            <a:r>
              <a:rPr lang="tr-TR" b="1" dirty="0"/>
              <a:t>Ayırt Edici Gerçek ve Sahte Verileri Değerlendirir:</a:t>
            </a:r>
            <a:endParaRPr lang="tr-TR" dirty="0"/>
          </a:p>
          <a:p>
            <a:pPr marL="742950" lvl="1" indent="-285750">
              <a:buFont typeface="+mj-lt"/>
              <a:buAutoNum type="arabicPeriod"/>
            </a:pPr>
            <a:r>
              <a:rPr lang="tr-TR" dirty="0"/>
              <a:t>Ayırt edici, gerçek MNIST görüntüleri ve üretici tarafından oluşturulan sahte görüntüleri alır. Her iki tür veriyi değerlendirir ve her bir örneğin gerçek mi yoksa sahte mi olduğunu tahmin eder.</a:t>
            </a:r>
          </a:p>
          <a:p>
            <a:pPr>
              <a:buFont typeface="+mj-lt"/>
              <a:buAutoNum type="arabicPeriod"/>
            </a:pPr>
            <a:r>
              <a:rPr lang="tr-TR" b="1" dirty="0"/>
              <a:t>Ayırt Edici Eğitim:</a:t>
            </a:r>
            <a:endParaRPr lang="tr-TR" dirty="0"/>
          </a:p>
          <a:p>
            <a:pPr marL="742950" lvl="1" indent="-285750">
              <a:buFont typeface="+mj-lt"/>
              <a:buAutoNum type="arabicPeriod"/>
            </a:pPr>
            <a:r>
              <a:rPr lang="tr-TR" dirty="0"/>
              <a:t>Ayırt edici, gerçek MNIST görüntülerini doğru bir şekilde tanımayı öğrenir ve sahte görüntüleri ayırt etme yeteneğini geliştirir. Ayırt edici, gerçek verileri "gerçek" ve sahte verileri "sahte" olarak sınıflandırmak için geri yayılım algoritması kullanılarak güncellenir.</a:t>
            </a:r>
          </a:p>
          <a:p>
            <a:pPr>
              <a:buFont typeface="+mj-lt"/>
              <a:buAutoNum type="arabicPeriod"/>
            </a:pPr>
            <a:r>
              <a:rPr lang="tr-TR" b="1" dirty="0"/>
              <a:t>Üretici Eğitim:</a:t>
            </a:r>
            <a:endParaRPr lang="tr-TR" dirty="0"/>
          </a:p>
          <a:p>
            <a:pPr marL="742950" lvl="1" indent="-285750">
              <a:buFont typeface="+mj-lt"/>
              <a:buAutoNum type="arabicPeriod"/>
            </a:pPr>
            <a:r>
              <a:rPr lang="tr-TR" dirty="0"/>
              <a:t>Üretici, ayırt edicinin sahte görüntüleri doğru bir şekilde ayırt etmesini zorlaştırmak amacıyla eğitilir. Yani, üretici sahte görüntüleri, gerçek MNIST rakam görüntülerine daha çok benzeyecek şekilde üretir. Bu, üreticinin ağırlıklarının geri yayılım yoluyla güncellenmesini içerir.</a:t>
            </a:r>
          </a:p>
          <a:p>
            <a:pPr>
              <a:buFont typeface="+mj-lt"/>
              <a:buAutoNum type="arabicPeriod"/>
            </a:pPr>
            <a:r>
              <a:rPr lang="tr-TR" b="1" dirty="0"/>
              <a:t>Geri Yayılım ve Ağırlık Güncelleme:</a:t>
            </a:r>
            <a:endParaRPr lang="tr-TR" dirty="0"/>
          </a:p>
          <a:p>
            <a:pPr marL="742950" lvl="1" indent="-285750">
              <a:buFont typeface="+mj-lt"/>
              <a:buAutoNum type="arabicPeriod"/>
            </a:pPr>
            <a:r>
              <a:rPr lang="tr-TR" b="1" dirty="0"/>
              <a:t>Ayırt Edici:</a:t>
            </a:r>
            <a:r>
              <a:rPr lang="tr-TR" dirty="0"/>
              <a:t> Ayırt edici, doğru tahminler yapmayı öğrendikçe ağırlıkları güncellenir. Ayırt edici, gerçek verileri doğru bir şekilde sınıflandırmak için geri yayılım algoritması kullanır.</a:t>
            </a:r>
          </a:p>
          <a:p>
            <a:pPr marL="742950" lvl="1" indent="-285750">
              <a:buFont typeface="+mj-lt"/>
              <a:buAutoNum type="arabicPeriod"/>
            </a:pPr>
            <a:r>
              <a:rPr lang="tr-TR" b="1" dirty="0"/>
              <a:t>Üretici:</a:t>
            </a:r>
            <a:r>
              <a:rPr lang="tr-TR" dirty="0"/>
              <a:t> Üretici, ayırt edicinin sahte verileri tanımasını zorlaştırmak amacıyla güncellenir. Bu, üreticinin ağırlıklarının geri yayılım yoluyla güncellenmesini içerir.</a:t>
            </a:r>
          </a:p>
          <a:p>
            <a:r>
              <a:rPr lang="tr-TR" b="1" dirty="0"/>
              <a:t>4. Tekrar Döngüsü:</a:t>
            </a:r>
            <a:endParaRPr lang="tr-TR" dirty="0"/>
          </a:p>
          <a:p>
            <a:pPr>
              <a:buFont typeface="Arial" panose="020B0604020202020204" pitchFamily="34" charset="0"/>
              <a:buChar char="•"/>
            </a:pPr>
            <a:r>
              <a:rPr lang="tr-TR" dirty="0"/>
              <a:t>Eğitim süreci, üretici ve ayırt edici ağlar arasında sürekli bir çekişme şeklinde devam eder. Üretici, daha gerçekçi MNIST rakamları üretmeye çalışırken, ayırt edici bu sahte verileri gerçek verilerden ayırmaya çalışır. Bu, her iki ağın da sürekli olarak iyileşmesini sağlar.</a:t>
            </a:r>
          </a:p>
          <a:p>
            <a:r>
              <a:rPr lang="tr-TR" b="1" dirty="0"/>
              <a:t>5. Sonuç:</a:t>
            </a:r>
            <a:endParaRPr lang="tr-TR" dirty="0"/>
          </a:p>
          <a:p>
            <a:pPr>
              <a:buFont typeface="Arial" panose="020B0604020202020204" pitchFamily="34" charset="0"/>
              <a:buChar char="•"/>
            </a:pPr>
            <a:r>
              <a:rPr lang="tr-TR" dirty="0"/>
              <a:t>Eğitim süreci sonunda, üretici, gerçek MNIST rakamlarına oldukça benzeyen sahte rakam görüntüleri üretir. Ayırt edici, bu sahte verileri gerçek verilerden ayırmakta zorlanır, çünkü üretici sürekli olarak daha gerçekçi veriler üretir.</a:t>
            </a:r>
          </a:p>
          <a:p>
            <a:r>
              <a:rPr lang="tr-TR" b="1" dirty="0"/>
              <a:t>Özetle:</a:t>
            </a:r>
            <a:endParaRPr lang="tr-TR" dirty="0"/>
          </a:p>
          <a:p>
            <a:pPr>
              <a:buFont typeface="Arial" panose="020B0604020202020204" pitchFamily="34" charset="0"/>
              <a:buChar char="•"/>
            </a:pPr>
            <a:r>
              <a:rPr lang="tr-TR" b="1" dirty="0"/>
              <a:t>Üretici</a:t>
            </a:r>
            <a:r>
              <a:rPr lang="tr-TR" dirty="0"/>
              <a:t>: Rastgele gürültüden gerçekçi MNIST rakam görüntüleri üretir.</a:t>
            </a:r>
          </a:p>
          <a:p>
            <a:pPr>
              <a:buFont typeface="Arial" panose="020B0604020202020204" pitchFamily="34" charset="0"/>
              <a:buChar char="•"/>
            </a:pPr>
            <a:r>
              <a:rPr lang="tr-TR" b="1" dirty="0"/>
              <a:t>Ayırt Edici</a:t>
            </a:r>
            <a:r>
              <a:rPr lang="tr-TR" dirty="0"/>
              <a:t>: Hem gerçek MNIST görüntülerini hem de üretici tarafından üretilen sahte görüntüleri değerlendirir.</a:t>
            </a:r>
          </a:p>
          <a:p>
            <a:pPr>
              <a:buFont typeface="Arial" panose="020B0604020202020204" pitchFamily="34" charset="0"/>
              <a:buChar char="•"/>
            </a:pPr>
            <a:r>
              <a:rPr lang="tr-TR" b="1" dirty="0"/>
              <a:t>Eğitim Süreci</a:t>
            </a:r>
            <a:r>
              <a:rPr lang="tr-TR" dirty="0"/>
              <a:t>: Üretici ve ayırt edici arasındaki sürekli rekabet, her iki ağın da performansını artırır. Eğitim sonunda üretici, gerçek MNIST rakamlarına benzer sahte görüntüler üretir.</a:t>
            </a:r>
          </a:p>
          <a:p>
            <a:r>
              <a:rPr lang="tr-TR" dirty="0"/>
              <a:t>Bu süreç, </a:t>
            </a:r>
            <a:r>
              <a:rPr lang="tr-TR" dirty="0" err="1"/>
              <a:t>GAN'ların</a:t>
            </a:r>
            <a:r>
              <a:rPr lang="tr-TR" dirty="0"/>
              <a:t> nasıl çalıştığını ve MNIST veri setinde nasıl kullanıldığını açıklar. </a:t>
            </a:r>
            <a:r>
              <a:rPr lang="tr-TR" dirty="0" err="1"/>
              <a:t>GAN'lar</a:t>
            </a:r>
            <a:r>
              <a:rPr lang="tr-TR" dirty="0"/>
              <a:t>, gerçekçi veri üretimi için oldukça etkili bir yöntem sunar.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33</a:t>
            </a:fld>
            <a:endParaRPr lang="tr-TR"/>
          </a:p>
        </p:txBody>
      </p:sp>
    </p:spTree>
    <p:extLst>
      <p:ext uri="{BB962C8B-B14F-4D97-AF65-F5344CB8AC3E}">
        <p14:creationId xmlns:p14="http://schemas.microsoft.com/office/powerpoint/2010/main" val="3964970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Proje Örneği: Moda Ürünleri Tasarımı</a:t>
            </a:r>
          </a:p>
          <a:p>
            <a:r>
              <a:rPr lang="tr-TR" b="1" dirty="0"/>
              <a:t>Proje Açıklaması:</a:t>
            </a:r>
            <a:r>
              <a:rPr lang="tr-TR" dirty="0"/>
              <a:t> Bu projede, </a:t>
            </a:r>
            <a:r>
              <a:rPr lang="tr-TR" dirty="0" err="1"/>
              <a:t>GAN'lar</a:t>
            </a:r>
            <a:r>
              <a:rPr lang="tr-TR" dirty="0"/>
              <a:t> kullanarak yeni ve yaratıcı moda ürünleri tasarımları oluşturmak amaçlanır. Moda endüstrisi, sürekli olarak yenilikçi ve çekici tasarımlar arar. </a:t>
            </a:r>
            <a:r>
              <a:rPr lang="tr-TR" dirty="0" err="1"/>
              <a:t>GAN'lar</a:t>
            </a:r>
            <a:r>
              <a:rPr lang="tr-TR" dirty="0"/>
              <a:t>, bu tür tasarımları otomatik olarak oluşturmak için kullanılabilir ve tasarım sürecini hızlandırabilir ve çeşitlendirebilir.</a:t>
            </a:r>
          </a:p>
          <a:p>
            <a:r>
              <a:rPr lang="tr-TR" b="1" dirty="0"/>
              <a:t>Projenin Detayları:</a:t>
            </a:r>
            <a:endParaRPr lang="tr-TR" dirty="0"/>
          </a:p>
          <a:p>
            <a:pPr>
              <a:buFont typeface="+mj-lt"/>
              <a:buAutoNum type="arabicPeriod"/>
            </a:pPr>
            <a:r>
              <a:rPr lang="tr-TR" b="1" dirty="0"/>
              <a:t>Veri Toplama:</a:t>
            </a:r>
            <a:endParaRPr lang="tr-TR" dirty="0"/>
          </a:p>
          <a:p>
            <a:pPr marL="742950" lvl="1" indent="-285750">
              <a:buFont typeface="+mj-lt"/>
              <a:buAutoNum type="arabicPeriod"/>
            </a:pPr>
            <a:r>
              <a:rPr lang="tr-TR" b="1" dirty="0"/>
              <a:t>Veri Seti:</a:t>
            </a:r>
            <a:r>
              <a:rPr lang="tr-TR" dirty="0"/>
              <a:t> Moda ürünlerine ait yüksek kaliteli görüntüler toplanır. Bu veri seti, çeşitli giysiler, ayakkabılar, çantalar ve aksesuarları içerebilir. Moda ürünlerinin farklı stillerini, renklerini ve desenlerini kapsayan bir veri seti ideal olacaktır.</a:t>
            </a:r>
          </a:p>
          <a:p>
            <a:pPr marL="742950" lvl="1" indent="-285750">
              <a:buFont typeface="+mj-lt"/>
              <a:buAutoNum type="arabicPeriod"/>
            </a:pPr>
            <a:r>
              <a:rPr lang="tr-TR" b="1" dirty="0"/>
              <a:t>Özellikler:</a:t>
            </a:r>
            <a:r>
              <a:rPr lang="tr-TR" dirty="0"/>
              <a:t> Her görüntü, ürün tipi, renk, desen ve stil gibi özellikleri içerebilir.</a:t>
            </a:r>
          </a:p>
          <a:p>
            <a:pPr>
              <a:buFont typeface="+mj-lt"/>
              <a:buAutoNum type="arabicPeriod"/>
            </a:pPr>
            <a:r>
              <a:rPr lang="tr-TR" b="1" dirty="0"/>
              <a:t>Veri Ön İşleme:</a:t>
            </a:r>
            <a:endParaRPr lang="tr-TR" dirty="0"/>
          </a:p>
          <a:p>
            <a:pPr marL="742950" lvl="1" indent="-285750">
              <a:buFont typeface="+mj-lt"/>
              <a:buAutoNum type="arabicPeriod"/>
            </a:pPr>
            <a:r>
              <a:rPr lang="tr-TR" b="1" dirty="0"/>
              <a:t>Görüntü Temizleme:</a:t>
            </a:r>
            <a:r>
              <a:rPr lang="tr-TR" dirty="0"/>
              <a:t> Veriler, tüm gereksiz arka planlardan temizlenir ve sadece ürünün kendisi vurgulanır.</a:t>
            </a:r>
          </a:p>
          <a:p>
            <a:pPr marL="742950" lvl="1" indent="-285750">
              <a:buFont typeface="+mj-lt"/>
              <a:buAutoNum type="arabicPeriod"/>
            </a:pPr>
            <a:r>
              <a:rPr lang="tr-TR" b="1" dirty="0"/>
              <a:t>Ölçekleme:</a:t>
            </a:r>
            <a:r>
              <a:rPr lang="tr-TR" dirty="0"/>
              <a:t> Tüm görüntüler belirli bir boyutta (örneğin, 128x128 piksel) yeniden boyutlandırılır.</a:t>
            </a:r>
          </a:p>
          <a:p>
            <a:pPr marL="742950" lvl="1" indent="-285750">
              <a:buFont typeface="+mj-lt"/>
              <a:buAutoNum type="arabicPeriod"/>
            </a:pPr>
            <a:r>
              <a:rPr lang="tr-TR" b="1" dirty="0"/>
              <a:t>Normalizasyon:</a:t>
            </a:r>
            <a:r>
              <a:rPr lang="tr-TR" dirty="0"/>
              <a:t> Piksel değerleri genellikle 0 ile 1 arasında normalize edilir.</a:t>
            </a:r>
          </a:p>
          <a:p>
            <a:pPr>
              <a:buFont typeface="+mj-lt"/>
              <a:buAutoNum type="arabicPeriod"/>
            </a:pPr>
            <a:r>
              <a:rPr lang="tr-TR" b="1" dirty="0"/>
              <a:t>GAN Modeli:</a:t>
            </a:r>
            <a:endParaRPr lang="tr-TR" dirty="0"/>
          </a:p>
          <a:p>
            <a:pPr marL="742950" lvl="1" indent="-285750">
              <a:buFont typeface="+mj-lt"/>
              <a:buAutoNum type="arabicPeriod"/>
            </a:pPr>
            <a:r>
              <a:rPr lang="tr-TR" b="1" dirty="0"/>
              <a:t>Üretici (</a:t>
            </a:r>
            <a:r>
              <a:rPr lang="tr-TR" b="1" dirty="0" err="1"/>
              <a:t>Generator</a:t>
            </a:r>
            <a:r>
              <a:rPr lang="tr-TR" b="1" dirty="0"/>
              <a:t>):</a:t>
            </a:r>
            <a:r>
              <a:rPr lang="tr-TR" dirty="0"/>
              <a:t> Bu ağ, rastgele gürültü vektörlerinden moda ürünleri tasarımları oluşturur. Üretici, gerçek moda ürünlerine benzeyen yeni tasarımlar üretmeye çalışır.</a:t>
            </a:r>
          </a:p>
          <a:p>
            <a:pPr marL="742950" lvl="1" indent="-285750">
              <a:buFont typeface="+mj-lt"/>
              <a:buAutoNum type="arabicPeriod"/>
            </a:pPr>
            <a:r>
              <a:rPr lang="tr-TR" b="1" dirty="0"/>
              <a:t>Ayırt Edici (</a:t>
            </a:r>
            <a:r>
              <a:rPr lang="tr-TR" b="1" dirty="0" err="1"/>
              <a:t>Discriminator</a:t>
            </a:r>
            <a:r>
              <a:rPr lang="tr-TR" b="1" dirty="0"/>
              <a:t>):</a:t>
            </a:r>
            <a:r>
              <a:rPr lang="tr-TR" dirty="0"/>
              <a:t> Bu ağ, hem gerçek moda ürünleri görüntülerini hem de üretici tarafından üretilen sahte tasarımları alır. Ayırt edici, bu görüntüleri gerçek mi yoksa sahte mi olduğunu belirlemeye çalışır.</a:t>
            </a:r>
          </a:p>
          <a:p>
            <a:pPr>
              <a:buFont typeface="+mj-lt"/>
              <a:buAutoNum type="arabicPeriod"/>
            </a:pPr>
            <a:r>
              <a:rPr lang="tr-TR" b="1" dirty="0"/>
              <a:t>Eğitim Süreci:</a:t>
            </a:r>
            <a:endParaRPr lang="tr-TR" dirty="0"/>
          </a:p>
          <a:p>
            <a:pPr marL="742950" lvl="1" indent="-285750">
              <a:buFont typeface="+mj-lt"/>
              <a:buAutoNum type="arabicPeriod"/>
            </a:pPr>
            <a:r>
              <a:rPr lang="tr-TR" b="1" dirty="0"/>
              <a:t>Üretici:</a:t>
            </a:r>
            <a:r>
              <a:rPr lang="tr-TR" dirty="0"/>
              <a:t> Rastgele gürültü vektörlerinden moda ürünleri tasarımı üretir. Eğitim sırasında, üretici, ayırt ediciyi sahte tasarımları gerçek tasarımlardan ayırt edemeyecek kadar iyi hale getirmeye çalışır.</a:t>
            </a:r>
          </a:p>
          <a:p>
            <a:pPr marL="742950" lvl="1" indent="-285750">
              <a:buFont typeface="+mj-lt"/>
              <a:buAutoNum type="arabicPeriod"/>
            </a:pPr>
            <a:r>
              <a:rPr lang="tr-TR" b="1" dirty="0"/>
              <a:t>Ayırt Edici:</a:t>
            </a:r>
            <a:r>
              <a:rPr lang="tr-TR" dirty="0"/>
              <a:t> Gerçek moda ürünleri ve üretici tarafından oluşturulan sahte tasarımlar arasındaki farkları öğrenir ve gerçek ürünleri doğru bir şekilde tanıyabilmek için eğitim alır.</a:t>
            </a:r>
          </a:p>
          <a:p>
            <a:pPr>
              <a:buFont typeface="+mj-lt"/>
              <a:buAutoNum type="arabicPeriod"/>
            </a:pPr>
            <a:r>
              <a:rPr lang="tr-TR" b="1" dirty="0"/>
              <a:t>Geri Yayılım ve Ağırlık Güncelleme:</a:t>
            </a:r>
            <a:endParaRPr lang="tr-TR" dirty="0"/>
          </a:p>
          <a:p>
            <a:pPr marL="742950" lvl="1" indent="-285750">
              <a:buFont typeface="+mj-lt"/>
              <a:buAutoNum type="arabicPeriod"/>
            </a:pPr>
            <a:r>
              <a:rPr lang="tr-TR" b="1" dirty="0"/>
              <a:t>Ayırt Edici:</a:t>
            </a:r>
            <a:r>
              <a:rPr lang="tr-TR" dirty="0"/>
              <a:t> Doğru tahminler yapabilmesi için geri yayılım yoluyla ağırlıkları güncellenir.</a:t>
            </a:r>
          </a:p>
          <a:p>
            <a:pPr marL="742950" lvl="1" indent="-285750">
              <a:buFont typeface="+mj-lt"/>
              <a:buAutoNum type="arabicPeriod"/>
            </a:pPr>
            <a:r>
              <a:rPr lang="tr-TR" b="1" dirty="0"/>
              <a:t>Üretici:</a:t>
            </a:r>
            <a:r>
              <a:rPr lang="tr-TR" dirty="0"/>
              <a:t> Ayırt ediciyi sahte tasarımlar konusunda yanıltmak için geri yayılım yoluyla ağırlıkları güncellenir.</a:t>
            </a:r>
          </a:p>
          <a:p>
            <a:pPr>
              <a:buFont typeface="+mj-lt"/>
              <a:buAutoNum type="arabicPeriod"/>
            </a:pPr>
            <a:r>
              <a:rPr lang="tr-TR" b="1" dirty="0"/>
              <a:t>Sonuçlar ve Uygulama:</a:t>
            </a:r>
            <a:endParaRPr lang="tr-TR" dirty="0"/>
          </a:p>
          <a:p>
            <a:pPr marL="742950" lvl="1" indent="-285750">
              <a:buFont typeface="+mj-lt"/>
              <a:buAutoNum type="arabicPeriod"/>
            </a:pPr>
            <a:r>
              <a:rPr lang="tr-TR" b="1" dirty="0"/>
              <a:t>Sonuçlar:</a:t>
            </a:r>
            <a:r>
              <a:rPr lang="tr-TR" dirty="0"/>
              <a:t> Eğitim süreci tamamlandığında, üretici ağ gerçek moda ürünlerine benzer yüksek kaliteli tasarımlar üretir. Bu tasarımlar, gerçekçi detaylar ve çeşitli stiller içerebilir.</a:t>
            </a:r>
          </a:p>
          <a:p>
            <a:pPr marL="742950" lvl="1" indent="-285750">
              <a:buFont typeface="+mj-lt"/>
              <a:buAutoNum type="arabicPeriod"/>
            </a:pPr>
            <a:r>
              <a:rPr lang="tr-TR" b="1" dirty="0"/>
              <a:t>Uygulama:</a:t>
            </a:r>
            <a:r>
              <a:rPr lang="tr-TR" dirty="0"/>
              <a:t> Moda tasarımcıları ve markalar, bu tasarımları ilham kaynağı olarak kullanabilir veya yeni koleksiyonlar oluştururken yaratıcı süreçlerini destekleyebilir. Ayrıca, kişiselleştirilmiş tasarımlar ve yeni stil önerileri için de kullanılabilir.</a:t>
            </a:r>
          </a:p>
          <a:p>
            <a:r>
              <a:rPr lang="tr-TR" b="1" dirty="0"/>
              <a:t>Örnek Kullanım Senaryoları:</a:t>
            </a:r>
            <a:endParaRPr lang="tr-TR" dirty="0"/>
          </a:p>
          <a:p>
            <a:pPr>
              <a:buFont typeface="Arial" panose="020B0604020202020204" pitchFamily="34" charset="0"/>
              <a:buChar char="•"/>
            </a:pPr>
            <a:r>
              <a:rPr lang="tr-TR" b="1" dirty="0"/>
              <a:t>Tasarım İlhamı:</a:t>
            </a:r>
            <a:r>
              <a:rPr lang="tr-TR" dirty="0"/>
              <a:t> Moda tasarımcıları için yeni ve yenilikçi tasarım fikirleri üretmek.</a:t>
            </a:r>
          </a:p>
          <a:p>
            <a:pPr>
              <a:buFont typeface="Arial" panose="020B0604020202020204" pitchFamily="34" charset="0"/>
              <a:buChar char="•"/>
            </a:pPr>
            <a:r>
              <a:rPr lang="tr-TR" b="1" dirty="0"/>
              <a:t>Koleksiyon Geliştirme:</a:t>
            </a:r>
            <a:r>
              <a:rPr lang="tr-TR" dirty="0"/>
              <a:t> Yeni koleksiyonlar için çeşitli tasarımlar oluşturmak ve koleksiyon zenginliğini artırmak.</a:t>
            </a:r>
          </a:p>
          <a:p>
            <a:pPr>
              <a:buFont typeface="Arial" panose="020B0604020202020204" pitchFamily="34" charset="0"/>
              <a:buChar char="•"/>
            </a:pPr>
            <a:r>
              <a:rPr lang="tr-TR" b="1" dirty="0"/>
              <a:t>Kişiselleştirilmiş Moda:</a:t>
            </a:r>
            <a:r>
              <a:rPr lang="tr-TR" dirty="0"/>
              <a:t> Müşterilerin tercihine göre özelleştirilmiş moda tasarımları sunmak.</a:t>
            </a:r>
          </a:p>
          <a:p>
            <a:r>
              <a:rPr lang="tr-TR" b="1" dirty="0"/>
              <a:t>Sonuç:</a:t>
            </a:r>
            <a:r>
              <a:rPr lang="tr-TR" dirty="0"/>
              <a:t> </a:t>
            </a:r>
            <a:r>
              <a:rPr lang="tr-TR" dirty="0" err="1"/>
              <a:t>GAN'lar</a:t>
            </a:r>
            <a:r>
              <a:rPr lang="tr-TR" dirty="0"/>
              <a:t>, moda endüstrisinde tasarım süreçlerini hızlandırmak ve çeşitlendirmek için güçlü bir araçtır. Gerçekçi ve yaratıcı moda ürünleri tasarımları oluşturma yeteneği, bu teknolojiyi moda tasarımında yenilikçi bir çözüm olarak sunar.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34</a:t>
            </a:fld>
            <a:endParaRPr lang="tr-TR"/>
          </a:p>
        </p:txBody>
      </p:sp>
    </p:spTree>
    <p:extLst>
      <p:ext uri="{BB962C8B-B14F-4D97-AF65-F5344CB8AC3E}">
        <p14:creationId xmlns:p14="http://schemas.microsoft.com/office/powerpoint/2010/main" val="3255550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35</a:t>
            </a:fld>
            <a:endParaRPr lang="tr-TR"/>
          </a:p>
        </p:txBody>
      </p:sp>
    </p:spTree>
    <p:extLst>
      <p:ext uri="{BB962C8B-B14F-4D97-AF65-F5344CB8AC3E}">
        <p14:creationId xmlns:p14="http://schemas.microsoft.com/office/powerpoint/2010/main" val="967823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Proje Örneği: Enerji Tüketim Tahmini</a:t>
            </a:r>
          </a:p>
          <a:p>
            <a:r>
              <a:rPr lang="tr-TR" b="1" dirty="0"/>
              <a:t>Proje Açıklaması:</a:t>
            </a:r>
            <a:r>
              <a:rPr lang="tr-TR" dirty="0"/>
              <a:t> Bu projede, Radyal Temelli Fonksiyon Ağları (</a:t>
            </a:r>
            <a:r>
              <a:rPr lang="tr-TR" dirty="0" err="1"/>
              <a:t>RBFN'ler</a:t>
            </a:r>
            <a:r>
              <a:rPr lang="tr-TR" dirty="0"/>
              <a:t>) kullanarak bir bina veya endüstriyel tesisin enerji tüketimini tahmin etmek amaçlanır. Enerji tüketim tahmini, enerji verimliliğini artırmak ve maliyetleri düşürmek için kritik öneme sahiptir.</a:t>
            </a:r>
          </a:p>
          <a:p>
            <a:r>
              <a:rPr lang="tr-TR" b="1" dirty="0"/>
              <a:t>Projenin Detayları:</a:t>
            </a:r>
            <a:endParaRPr lang="tr-TR" dirty="0"/>
          </a:p>
          <a:p>
            <a:pPr>
              <a:buFont typeface="+mj-lt"/>
              <a:buAutoNum type="arabicPeriod"/>
            </a:pPr>
            <a:r>
              <a:rPr lang="tr-TR" b="1" dirty="0"/>
              <a:t>Veri Toplama:</a:t>
            </a:r>
            <a:endParaRPr lang="tr-TR" dirty="0"/>
          </a:p>
          <a:p>
            <a:pPr marL="742950" lvl="1" indent="-285750">
              <a:buFont typeface="+mj-lt"/>
              <a:buAutoNum type="arabicPeriod"/>
            </a:pPr>
            <a:r>
              <a:rPr lang="tr-TR" b="1" dirty="0"/>
              <a:t>Veri Seti:</a:t>
            </a:r>
            <a:r>
              <a:rPr lang="tr-TR" dirty="0"/>
              <a:t> Enerji tüketimi verileri, tarih ve saat bilgileri ile birlikte toplanır. Bu veriler genellikle enerji tüketim miktarını, hava koşullarını, bina içindeki aktiviteleri ve diğer çevresel faktörleri içerir.</a:t>
            </a:r>
          </a:p>
          <a:p>
            <a:pPr marL="1143000" lvl="2" indent="-228600">
              <a:buFont typeface="+mj-lt"/>
              <a:buAutoNum type="arabicPeriod"/>
            </a:pPr>
            <a:r>
              <a:rPr lang="tr-TR" b="1" dirty="0"/>
              <a:t>Enerji Tüketim Verileri:</a:t>
            </a:r>
            <a:r>
              <a:rPr lang="tr-TR" dirty="0"/>
              <a:t> Her zaman diliminde tüketilen enerji miktarı.</a:t>
            </a:r>
          </a:p>
          <a:p>
            <a:pPr marL="1143000" lvl="2" indent="-228600">
              <a:buFont typeface="+mj-lt"/>
              <a:buAutoNum type="arabicPeriod"/>
            </a:pPr>
            <a:r>
              <a:rPr lang="tr-TR" b="1" dirty="0"/>
              <a:t>Hava Durumu Verileri:</a:t>
            </a:r>
            <a:r>
              <a:rPr lang="tr-TR" dirty="0"/>
              <a:t> Sıcaklık, nem, rüzgar hızı gibi hava koşulları.</a:t>
            </a:r>
          </a:p>
          <a:p>
            <a:pPr marL="1143000" lvl="2" indent="-228600">
              <a:buFont typeface="+mj-lt"/>
              <a:buAutoNum type="arabicPeriod"/>
            </a:pPr>
            <a:r>
              <a:rPr lang="tr-TR" b="1" dirty="0"/>
              <a:t>Bina Kullanım Verileri:</a:t>
            </a:r>
            <a:r>
              <a:rPr lang="tr-TR" dirty="0"/>
              <a:t> Bina içindeki iş veya etkinlik seviyeleri (örneğin, çalışma saatleri, toplantı odası kullanımı).</a:t>
            </a:r>
          </a:p>
          <a:p>
            <a:pPr>
              <a:buFont typeface="+mj-lt"/>
              <a:buAutoNum type="arabicPeriod"/>
            </a:pPr>
            <a:r>
              <a:rPr lang="tr-TR" b="1" dirty="0"/>
              <a:t>Veri Ön İşleme:</a:t>
            </a:r>
            <a:endParaRPr lang="tr-TR" dirty="0"/>
          </a:p>
          <a:p>
            <a:pPr marL="742950" lvl="1" indent="-285750">
              <a:buFont typeface="+mj-lt"/>
              <a:buAutoNum type="arabicPeriod"/>
            </a:pPr>
            <a:r>
              <a:rPr lang="tr-TR" b="1" dirty="0"/>
              <a:t>Veri Temizleme:</a:t>
            </a:r>
            <a:r>
              <a:rPr lang="tr-TR" dirty="0"/>
              <a:t> Eksik veya hatalı veriler düzeltilir.</a:t>
            </a:r>
          </a:p>
          <a:p>
            <a:pPr marL="742950" lvl="1" indent="-285750">
              <a:buFont typeface="+mj-lt"/>
              <a:buAutoNum type="arabicPeriod"/>
            </a:pPr>
            <a:r>
              <a:rPr lang="tr-TR" b="1" dirty="0"/>
              <a:t>Öznitelik Seçimi ve Dönüştürme:</a:t>
            </a:r>
            <a:r>
              <a:rPr lang="tr-TR" dirty="0"/>
              <a:t> Veriler, enerji tüketimi tahmini yapmak için uygun formatta hazırlanır. Özellikle hava durumu ve bina kullanım verileri normalize edilir.</a:t>
            </a:r>
          </a:p>
          <a:p>
            <a:pPr marL="742950" lvl="1" indent="-285750">
              <a:buFont typeface="+mj-lt"/>
              <a:buAutoNum type="arabicPeriod"/>
            </a:pPr>
            <a:r>
              <a:rPr lang="tr-TR" b="1" dirty="0"/>
              <a:t>Ölçekleme:</a:t>
            </a:r>
            <a:r>
              <a:rPr lang="tr-TR" dirty="0"/>
              <a:t> Veriler, belirli bir aralıkta (örneğin, 0 ile 1 arasında) ölçeklenir.</a:t>
            </a:r>
          </a:p>
          <a:p>
            <a:pPr>
              <a:buFont typeface="+mj-lt"/>
              <a:buAutoNum type="arabicPeriod"/>
            </a:pPr>
            <a:r>
              <a:rPr lang="tr-TR" b="1" dirty="0"/>
              <a:t>RBFN Modeli:</a:t>
            </a:r>
            <a:endParaRPr lang="tr-TR" dirty="0"/>
          </a:p>
          <a:p>
            <a:pPr marL="742950" lvl="1" indent="-285750">
              <a:buFont typeface="+mj-lt"/>
              <a:buAutoNum type="arabicPeriod"/>
            </a:pPr>
            <a:r>
              <a:rPr lang="tr-TR" b="1" dirty="0"/>
              <a:t>Girdi Katmanı:</a:t>
            </a:r>
            <a:r>
              <a:rPr lang="tr-TR" dirty="0"/>
              <a:t> Enerji tüketimini etkileyen faktörler (hava durumu, bina kullanımı) girdiler olarak alınır.</a:t>
            </a:r>
          </a:p>
          <a:p>
            <a:pPr marL="742950" lvl="1" indent="-285750">
              <a:buFont typeface="+mj-lt"/>
              <a:buAutoNum type="arabicPeriod"/>
            </a:pPr>
            <a:r>
              <a:rPr lang="tr-TR" b="1" dirty="0"/>
              <a:t>Gizli Katmanlar:</a:t>
            </a:r>
            <a:r>
              <a:rPr lang="tr-TR" dirty="0"/>
              <a:t> RBFN, radikal temelli fonksiyonlar kullanarak girdi verilerini yüksek boyutlu bir uzaya dönüştürür. Bu fonksiyonlar, genellikle </a:t>
            </a:r>
            <a:r>
              <a:rPr lang="tr-TR" dirty="0" err="1"/>
              <a:t>Gaussian</a:t>
            </a:r>
            <a:r>
              <a:rPr lang="tr-TR" dirty="0"/>
              <a:t> fonksiyonlarıdır.</a:t>
            </a:r>
          </a:p>
          <a:p>
            <a:pPr marL="742950" lvl="1" indent="-285750">
              <a:buFont typeface="+mj-lt"/>
              <a:buAutoNum type="arabicPeriod"/>
            </a:pPr>
            <a:r>
              <a:rPr lang="tr-TR" b="1" dirty="0"/>
              <a:t>Çıkış Katmanı:</a:t>
            </a:r>
            <a:r>
              <a:rPr lang="tr-TR" dirty="0"/>
              <a:t> Model, belirli bir zaman dilimindeki enerji tüketimini tahmin eder.</a:t>
            </a:r>
          </a:p>
          <a:p>
            <a:pPr>
              <a:buFont typeface="+mj-lt"/>
              <a:buAutoNum type="arabicPeriod"/>
            </a:pPr>
            <a:r>
              <a:rPr lang="tr-TR" b="1" dirty="0"/>
              <a:t>Eğitim Süreci:</a:t>
            </a:r>
            <a:endParaRPr lang="tr-TR" dirty="0"/>
          </a:p>
          <a:p>
            <a:pPr marL="742950" lvl="1" indent="-285750">
              <a:buFont typeface="+mj-lt"/>
              <a:buAutoNum type="arabicPeriod"/>
            </a:pPr>
            <a:r>
              <a:rPr lang="tr-TR" b="1" dirty="0"/>
              <a:t>Model Eğitim:</a:t>
            </a:r>
            <a:r>
              <a:rPr lang="tr-TR" dirty="0"/>
              <a:t> RBFN, geçmiş enerji tüketimi ve ilgili faktörler üzerindeki verilerle eğitilir. Eğitim sırasında, modelin tahminlerini doğrulamak için geri yayılım algoritması kullanılır.</a:t>
            </a:r>
          </a:p>
          <a:p>
            <a:pPr marL="742950" lvl="1" indent="-285750">
              <a:buFont typeface="+mj-lt"/>
              <a:buAutoNum type="arabicPeriod"/>
            </a:pPr>
            <a:r>
              <a:rPr lang="tr-TR" b="1" dirty="0"/>
              <a:t>Kayıp Fonksiyonu:</a:t>
            </a:r>
            <a:r>
              <a:rPr lang="tr-TR" dirty="0"/>
              <a:t> Genellikle "ortalama kare hatası" (</a:t>
            </a:r>
            <a:r>
              <a:rPr lang="tr-TR" dirty="0" err="1"/>
              <a:t>Mean</a:t>
            </a:r>
            <a:r>
              <a:rPr lang="tr-TR" dirty="0"/>
              <a:t> </a:t>
            </a:r>
            <a:r>
              <a:rPr lang="tr-TR" dirty="0" err="1"/>
              <a:t>Squared</a:t>
            </a:r>
            <a:r>
              <a:rPr lang="tr-TR" dirty="0"/>
              <a:t> </a:t>
            </a:r>
            <a:r>
              <a:rPr lang="tr-TR" dirty="0" err="1"/>
              <a:t>Error</a:t>
            </a:r>
            <a:r>
              <a:rPr lang="tr-TR" dirty="0"/>
              <a:t> - MSE) gibi bir kayıp fonksiyonu kullanılarak modelin tahminleri ölçülür.</a:t>
            </a:r>
          </a:p>
          <a:p>
            <a:pPr>
              <a:buFont typeface="+mj-lt"/>
              <a:buAutoNum type="arabicPeriod"/>
            </a:pPr>
            <a:r>
              <a:rPr lang="tr-TR" b="1" dirty="0"/>
              <a:t>Tahmin ve Değerlendirme:</a:t>
            </a:r>
            <a:endParaRPr lang="tr-TR" dirty="0"/>
          </a:p>
          <a:p>
            <a:pPr marL="742950" lvl="1" indent="-285750">
              <a:buFont typeface="+mj-lt"/>
              <a:buAutoNum type="arabicPeriod"/>
            </a:pPr>
            <a:r>
              <a:rPr lang="tr-TR" b="1" dirty="0"/>
              <a:t>Tahmin:</a:t>
            </a:r>
            <a:r>
              <a:rPr lang="tr-TR" dirty="0"/>
              <a:t> Eğitim tamamlandığında, model yeni verilerle enerji tüketimini tahmin eder.</a:t>
            </a:r>
          </a:p>
          <a:p>
            <a:pPr marL="742950" lvl="1" indent="-285750">
              <a:buFont typeface="+mj-lt"/>
              <a:buAutoNum type="arabicPeriod"/>
            </a:pPr>
            <a:r>
              <a:rPr lang="tr-TR" b="1" dirty="0"/>
              <a:t>Değerlendirme Metrikleri:</a:t>
            </a:r>
            <a:r>
              <a:rPr lang="tr-TR" dirty="0"/>
              <a:t> Modelin doğruluğu, çeşitli metriklerle değerlendirilir. Bu metrikler arasında RMSE (</a:t>
            </a:r>
            <a:r>
              <a:rPr lang="tr-TR" dirty="0" err="1"/>
              <a:t>Root</a:t>
            </a:r>
            <a:r>
              <a:rPr lang="tr-TR" dirty="0"/>
              <a:t> </a:t>
            </a:r>
            <a:r>
              <a:rPr lang="tr-TR" dirty="0" err="1"/>
              <a:t>Mean</a:t>
            </a:r>
            <a:r>
              <a:rPr lang="tr-TR" dirty="0"/>
              <a:t> </a:t>
            </a:r>
            <a:r>
              <a:rPr lang="tr-TR" dirty="0" err="1"/>
              <a:t>Squared</a:t>
            </a:r>
            <a:r>
              <a:rPr lang="tr-TR" dirty="0"/>
              <a:t> </a:t>
            </a:r>
            <a:r>
              <a:rPr lang="tr-TR" dirty="0" err="1"/>
              <a:t>Error</a:t>
            </a:r>
            <a:r>
              <a:rPr lang="tr-TR" dirty="0"/>
              <a:t>), MAE (</a:t>
            </a:r>
            <a:r>
              <a:rPr lang="tr-TR" dirty="0" err="1"/>
              <a:t>Mean</a:t>
            </a:r>
            <a:r>
              <a:rPr lang="tr-TR" dirty="0"/>
              <a:t> </a:t>
            </a:r>
            <a:r>
              <a:rPr lang="tr-TR" dirty="0" err="1"/>
              <a:t>Absolute</a:t>
            </a:r>
            <a:r>
              <a:rPr lang="tr-TR" dirty="0"/>
              <a:t> </a:t>
            </a:r>
            <a:r>
              <a:rPr lang="tr-TR" dirty="0" err="1"/>
              <a:t>Error</a:t>
            </a:r>
            <a:r>
              <a:rPr lang="tr-TR" dirty="0"/>
              <a:t>) ve R² skoru bulunur.</a:t>
            </a:r>
          </a:p>
          <a:p>
            <a:pPr>
              <a:buFont typeface="+mj-lt"/>
              <a:buAutoNum type="arabicPeriod"/>
            </a:pPr>
            <a:r>
              <a:rPr lang="tr-TR" b="1" dirty="0"/>
              <a:t>Sonuçlar ve Uygulama:</a:t>
            </a:r>
            <a:endParaRPr lang="tr-TR" dirty="0"/>
          </a:p>
          <a:p>
            <a:pPr marL="742950" lvl="1" indent="-285750">
              <a:buFont typeface="+mj-lt"/>
              <a:buAutoNum type="arabicPeriod"/>
            </a:pPr>
            <a:r>
              <a:rPr lang="tr-TR" b="1" dirty="0"/>
              <a:t>Sonuçlar:</a:t>
            </a:r>
            <a:r>
              <a:rPr lang="tr-TR" dirty="0"/>
              <a:t> Model, gelecekteki enerji tüketimini tahmin edebilir, bu da enerji yönetimini daha etkili hale getirir.</a:t>
            </a:r>
          </a:p>
          <a:p>
            <a:pPr marL="742950" lvl="1" indent="-285750">
              <a:buFont typeface="+mj-lt"/>
              <a:buAutoNum type="arabicPeriod"/>
            </a:pPr>
            <a:r>
              <a:rPr lang="tr-TR" b="1" dirty="0"/>
              <a:t>Uygulama:</a:t>
            </a:r>
            <a:r>
              <a:rPr lang="tr-TR" dirty="0"/>
              <a:t> Enerji yöneticileri, tahminlere dayalı olarak enerji tüketimini optimize edebilir, enerji tasarrufu stratejileri geliştirebilir ve enerji maliyetlerini azaltabilir.</a:t>
            </a:r>
          </a:p>
          <a:p>
            <a:r>
              <a:rPr lang="tr-TR" b="1" dirty="0"/>
              <a:t>Örnek Kullanım Senaryoları:</a:t>
            </a:r>
            <a:endParaRPr lang="tr-TR" dirty="0"/>
          </a:p>
          <a:p>
            <a:pPr>
              <a:buFont typeface="Arial" panose="020B0604020202020204" pitchFamily="34" charset="0"/>
              <a:buChar char="•"/>
            </a:pPr>
            <a:r>
              <a:rPr lang="tr-TR" b="1" dirty="0"/>
              <a:t>Enerji Yönetimi:</a:t>
            </a:r>
            <a:r>
              <a:rPr lang="tr-TR" dirty="0"/>
              <a:t> Enerji tüketimini önceden tahmin ederek, enerji kullanımını optimize etmek.</a:t>
            </a:r>
          </a:p>
          <a:p>
            <a:pPr>
              <a:buFont typeface="Arial" panose="020B0604020202020204" pitchFamily="34" charset="0"/>
              <a:buChar char="•"/>
            </a:pPr>
            <a:r>
              <a:rPr lang="tr-TR" b="1" dirty="0"/>
              <a:t>Maliyet Tasarrufu:</a:t>
            </a:r>
            <a:r>
              <a:rPr lang="tr-TR" dirty="0"/>
              <a:t> Enerji maliyetlerini düşürmek için enerji tüketiminde yapılan tahminlere göre kararlar almak.</a:t>
            </a:r>
          </a:p>
          <a:p>
            <a:pPr>
              <a:buFont typeface="Arial" panose="020B0604020202020204" pitchFamily="34" charset="0"/>
              <a:buChar char="•"/>
            </a:pPr>
            <a:r>
              <a:rPr lang="tr-TR" b="1" dirty="0"/>
              <a:t>Enerji Verimliliği:</a:t>
            </a:r>
            <a:r>
              <a:rPr lang="tr-TR" dirty="0"/>
              <a:t> Enerji verimliliğini artırmak ve enerji israfını azaltmak için stratejiler geliştirmek.</a:t>
            </a:r>
          </a:p>
          <a:p>
            <a:r>
              <a:rPr lang="tr-TR" b="1" dirty="0"/>
              <a:t>Sonuç:</a:t>
            </a:r>
            <a:r>
              <a:rPr lang="tr-TR" dirty="0"/>
              <a:t> Radyal Temelli Fonksiyon Ağları (</a:t>
            </a:r>
            <a:r>
              <a:rPr lang="tr-TR" dirty="0" err="1"/>
              <a:t>RBFN'ler</a:t>
            </a:r>
            <a:r>
              <a:rPr lang="tr-TR" dirty="0"/>
              <a:t>), enerji tüketimini tahmin etme gibi gerçek dünya problemlerinde etkili bir araç olabilir. Enerji yönetimi ve maliyet optimizasyonu gibi uygulamalar, </a:t>
            </a:r>
            <a:r>
              <a:rPr lang="tr-TR" dirty="0" err="1"/>
              <a:t>RBFN'lerin</a:t>
            </a:r>
            <a:r>
              <a:rPr lang="tr-TR" dirty="0"/>
              <a:t> gücünden faydalanarak daha verimli ve ekonomik çözümler sunar.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36</a:t>
            </a:fld>
            <a:endParaRPr lang="tr-TR"/>
          </a:p>
        </p:txBody>
      </p:sp>
    </p:spTree>
    <p:extLst>
      <p:ext uri="{BB962C8B-B14F-4D97-AF65-F5344CB8AC3E}">
        <p14:creationId xmlns:p14="http://schemas.microsoft.com/office/powerpoint/2010/main" val="3116880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37</a:t>
            </a:fld>
            <a:endParaRPr lang="tr-TR"/>
          </a:p>
        </p:txBody>
      </p:sp>
    </p:spTree>
    <p:extLst>
      <p:ext uri="{BB962C8B-B14F-4D97-AF65-F5344CB8AC3E}">
        <p14:creationId xmlns:p14="http://schemas.microsoft.com/office/powerpoint/2010/main" val="1096746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Proje Örneği: Müşteri Segmentasyonu ve Pazarlama Stratejileri</a:t>
            </a:r>
          </a:p>
          <a:p>
            <a:r>
              <a:rPr lang="tr-TR" b="1" dirty="0"/>
              <a:t>Proje Açıklaması:</a:t>
            </a:r>
            <a:r>
              <a:rPr lang="tr-TR" dirty="0"/>
              <a:t> Bu projede, Self-</a:t>
            </a:r>
            <a:r>
              <a:rPr lang="tr-TR" dirty="0" err="1"/>
              <a:t>Organizing</a:t>
            </a:r>
            <a:r>
              <a:rPr lang="tr-TR" dirty="0"/>
              <a:t> </a:t>
            </a:r>
            <a:r>
              <a:rPr lang="tr-TR" dirty="0" err="1"/>
              <a:t>Maps</a:t>
            </a:r>
            <a:r>
              <a:rPr lang="tr-TR" dirty="0"/>
              <a:t> (</a:t>
            </a:r>
            <a:r>
              <a:rPr lang="tr-TR" dirty="0" err="1"/>
              <a:t>SOM'lar</a:t>
            </a:r>
            <a:r>
              <a:rPr lang="tr-TR" dirty="0"/>
              <a:t>) kullanarak bir müşteri veri setindeki benzer özelliklere sahip müşteri gruplarını belirlemek ve bu grupları görselleştirmek amaçlanır. Bu müşteri segmentasyonu, pazarlama stratejilerini daha etkili hale getirmek ve kişiselleştirilmiş kampanyalar oluşturmak için kullanılabilir.</a:t>
            </a:r>
          </a:p>
          <a:p>
            <a:r>
              <a:rPr lang="tr-TR" b="1" dirty="0"/>
              <a:t>Projenin Detayları:</a:t>
            </a:r>
            <a:endParaRPr lang="tr-TR" dirty="0"/>
          </a:p>
          <a:p>
            <a:pPr>
              <a:buFont typeface="+mj-lt"/>
              <a:buAutoNum type="arabicPeriod"/>
            </a:pPr>
            <a:r>
              <a:rPr lang="tr-TR" b="1" dirty="0"/>
              <a:t>Veri Toplama:</a:t>
            </a:r>
            <a:endParaRPr lang="tr-TR" dirty="0"/>
          </a:p>
          <a:p>
            <a:pPr marL="742950" lvl="1" indent="-285750">
              <a:buFont typeface="+mj-lt"/>
              <a:buAutoNum type="arabicPeriod"/>
            </a:pPr>
            <a:r>
              <a:rPr lang="tr-TR" b="1" dirty="0"/>
              <a:t>Veri Seti:</a:t>
            </a:r>
            <a:r>
              <a:rPr lang="tr-TR" dirty="0"/>
              <a:t> Müşteri verileri toplanır. Bu veriler genellikle demografik bilgiler, satın alma alışkanlıkları, web sitesi etkileşimleri ve müşteri davranışları gibi özellikleri içerir.</a:t>
            </a:r>
          </a:p>
          <a:p>
            <a:pPr marL="1143000" lvl="2" indent="-228600">
              <a:buFont typeface="+mj-lt"/>
              <a:buAutoNum type="arabicPeriod"/>
            </a:pPr>
            <a:r>
              <a:rPr lang="tr-TR" b="1" dirty="0"/>
              <a:t>Demografik Bilgiler:</a:t>
            </a:r>
            <a:r>
              <a:rPr lang="tr-TR" dirty="0"/>
              <a:t> Yaş, cinsiyet, gelir düzeyi, coğrafi konum.</a:t>
            </a:r>
          </a:p>
          <a:p>
            <a:pPr marL="1143000" lvl="2" indent="-228600">
              <a:buFont typeface="+mj-lt"/>
              <a:buAutoNum type="arabicPeriod"/>
            </a:pPr>
            <a:r>
              <a:rPr lang="tr-TR" b="1" dirty="0"/>
              <a:t>Satın Alma Alışkanlıkları:</a:t>
            </a:r>
            <a:r>
              <a:rPr lang="tr-TR" dirty="0"/>
              <a:t> Satın alınan ürünler, alışveriş sıklığı, harcama miktarları.</a:t>
            </a:r>
          </a:p>
          <a:p>
            <a:pPr marL="1143000" lvl="2" indent="-228600">
              <a:buFont typeface="+mj-lt"/>
              <a:buAutoNum type="arabicPeriod"/>
            </a:pPr>
            <a:r>
              <a:rPr lang="tr-TR" b="1" dirty="0"/>
              <a:t>Web Etkileşimleri:</a:t>
            </a:r>
            <a:r>
              <a:rPr lang="tr-TR" dirty="0"/>
              <a:t> Web sitesi ziyaret sıklığı, sayfa görüntüleme, tıklama davranışları.</a:t>
            </a:r>
          </a:p>
          <a:p>
            <a:pPr>
              <a:buFont typeface="+mj-lt"/>
              <a:buAutoNum type="arabicPeriod"/>
            </a:pPr>
            <a:r>
              <a:rPr lang="tr-TR" b="1" dirty="0"/>
              <a:t>Veri Ön İşleme:</a:t>
            </a:r>
            <a:endParaRPr lang="tr-TR" dirty="0"/>
          </a:p>
          <a:p>
            <a:pPr marL="742950" lvl="1" indent="-285750">
              <a:buFont typeface="+mj-lt"/>
              <a:buAutoNum type="arabicPeriod"/>
            </a:pPr>
            <a:r>
              <a:rPr lang="tr-TR" b="1" dirty="0"/>
              <a:t>Veri Temizleme:</a:t>
            </a:r>
            <a:r>
              <a:rPr lang="tr-TR" dirty="0"/>
              <a:t> Eksik veya hatalı veriler düzeltilir ve veri seti temizlenir.</a:t>
            </a:r>
          </a:p>
          <a:p>
            <a:pPr marL="742950" lvl="1" indent="-285750">
              <a:buFont typeface="+mj-lt"/>
              <a:buAutoNum type="arabicPeriod"/>
            </a:pPr>
            <a:r>
              <a:rPr lang="tr-TR" b="1" dirty="0"/>
              <a:t>Öznitelik Seçimi:</a:t>
            </a:r>
            <a:r>
              <a:rPr lang="tr-TR" dirty="0"/>
              <a:t> Önemli özellikler seçilir ve analiz için uygun formatta hazırlanır.</a:t>
            </a:r>
          </a:p>
          <a:p>
            <a:pPr marL="742950" lvl="1" indent="-285750">
              <a:buFont typeface="+mj-lt"/>
              <a:buAutoNum type="arabicPeriod"/>
            </a:pPr>
            <a:r>
              <a:rPr lang="tr-TR" b="1" dirty="0"/>
              <a:t>Ölçekleme:</a:t>
            </a:r>
            <a:r>
              <a:rPr lang="tr-TR" dirty="0"/>
              <a:t> Veriler, genellikle 0 ile 1 arasında normalleştirilir veya standartlaştırılır.</a:t>
            </a:r>
          </a:p>
          <a:p>
            <a:pPr>
              <a:buFont typeface="+mj-lt"/>
              <a:buAutoNum type="arabicPeriod"/>
            </a:pPr>
            <a:r>
              <a:rPr lang="tr-TR" b="1" dirty="0"/>
              <a:t>SOM Modeli:</a:t>
            </a:r>
            <a:endParaRPr lang="tr-TR" dirty="0"/>
          </a:p>
          <a:p>
            <a:pPr marL="742950" lvl="1" indent="-285750">
              <a:buFont typeface="+mj-lt"/>
              <a:buAutoNum type="arabicPeriod"/>
            </a:pPr>
            <a:r>
              <a:rPr lang="tr-TR" b="1" dirty="0"/>
              <a:t>Ağ Yapısı:</a:t>
            </a:r>
            <a:r>
              <a:rPr lang="tr-TR" dirty="0"/>
              <a:t> SOM, genellikle iki boyutlu bir grid (ızgara) şeklinde düzenlenir. Her bir hücre (nöron), veri özelliklerini temsil eder ve benzer veri noktalarını gruplar.</a:t>
            </a:r>
          </a:p>
          <a:p>
            <a:pPr marL="742950" lvl="1" indent="-285750">
              <a:buFont typeface="+mj-lt"/>
              <a:buAutoNum type="arabicPeriod"/>
            </a:pPr>
            <a:r>
              <a:rPr lang="tr-TR" b="1" dirty="0"/>
              <a:t>Eğitim:</a:t>
            </a:r>
            <a:r>
              <a:rPr lang="tr-TR" dirty="0"/>
              <a:t> SOM, müşteri verilerini öğrenmek ve benzer özelliklere sahip müşteri gruplarını oluşturmak için eğitilir. Eğitim süreci sırasında, veriler grid üzerinde benzer özelliklere sahip nöronlara yerleştirilir.</a:t>
            </a:r>
          </a:p>
          <a:p>
            <a:pPr marL="742950" lvl="1" indent="-285750">
              <a:buFont typeface="+mj-lt"/>
              <a:buAutoNum type="arabicPeriod"/>
            </a:pPr>
            <a:r>
              <a:rPr lang="tr-TR" b="1" dirty="0"/>
              <a:t>Haritalama:</a:t>
            </a:r>
            <a:r>
              <a:rPr lang="tr-TR" dirty="0"/>
              <a:t> SOM, verileri grid üzerinde görselleştirir ve benzer müşteri gruplarını farklı renklerle veya bölgelerle gösterir.</a:t>
            </a:r>
          </a:p>
          <a:p>
            <a:pPr>
              <a:buFont typeface="+mj-lt"/>
              <a:buAutoNum type="arabicPeriod"/>
            </a:pPr>
            <a:r>
              <a:rPr lang="tr-TR" b="1" dirty="0"/>
              <a:t>Sonuçların Analizi:</a:t>
            </a:r>
            <a:endParaRPr lang="tr-TR" dirty="0"/>
          </a:p>
          <a:p>
            <a:pPr marL="742950" lvl="1" indent="-285750">
              <a:buFont typeface="+mj-lt"/>
              <a:buAutoNum type="arabicPeriod"/>
            </a:pPr>
            <a:r>
              <a:rPr lang="tr-TR" b="1" dirty="0"/>
              <a:t>Görselleştirme:</a:t>
            </a:r>
            <a:r>
              <a:rPr lang="tr-TR" dirty="0"/>
              <a:t> Eğitim süreci sonunda, </a:t>
            </a:r>
            <a:r>
              <a:rPr lang="tr-TR" dirty="0" err="1"/>
              <a:t>SOM'lar</a:t>
            </a:r>
            <a:r>
              <a:rPr lang="tr-TR" dirty="0"/>
              <a:t> üzerinde farklı müşteri gruplarının nasıl yerleştiğini gösteren görsel haritalar elde edilir. Bu haritalar, veri setindeki benzerlikleri ve farklılıkları açıkça gösterir.</a:t>
            </a:r>
          </a:p>
          <a:p>
            <a:pPr marL="742950" lvl="1" indent="-285750">
              <a:buFont typeface="+mj-lt"/>
              <a:buAutoNum type="arabicPeriod"/>
            </a:pPr>
            <a:r>
              <a:rPr lang="tr-TR" b="1" dirty="0"/>
              <a:t>Segmentasyon:</a:t>
            </a:r>
            <a:r>
              <a:rPr lang="tr-TR" dirty="0"/>
              <a:t> Müşteri grupları, benzer özelliklere sahip olarak tanımlanır. Örneğin, genç ve yüksek gelirli müşteriler bir grup, yaşlı ve düşük gelirli müşteriler başka bir grup olabilir.</a:t>
            </a:r>
          </a:p>
          <a:p>
            <a:pPr>
              <a:buFont typeface="+mj-lt"/>
              <a:buAutoNum type="arabicPeriod"/>
            </a:pPr>
            <a:r>
              <a:rPr lang="tr-TR" b="1" dirty="0"/>
              <a:t>Pazarlama Stratejileri:</a:t>
            </a:r>
            <a:endParaRPr lang="tr-TR" dirty="0"/>
          </a:p>
          <a:p>
            <a:pPr marL="742950" lvl="1" indent="-285750">
              <a:buFont typeface="+mj-lt"/>
              <a:buAutoNum type="arabicPeriod"/>
            </a:pPr>
            <a:r>
              <a:rPr lang="tr-TR" b="1" dirty="0"/>
              <a:t>Kişiselleştirilmiş Kampanyalar:</a:t>
            </a:r>
            <a:r>
              <a:rPr lang="tr-TR" dirty="0"/>
              <a:t> Belirlenen müşteri segmentlerine özel pazarlama kampanyaları ve teklifler oluşturulur. Her grup için uygun mesajlar ve promosyonlar hazırlanır.</a:t>
            </a:r>
          </a:p>
          <a:p>
            <a:pPr marL="742950" lvl="1" indent="-285750">
              <a:buFont typeface="+mj-lt"/>
              <a:buAutoNum type="arabicPeriod"/>
            </a:pPr>
            <a:r>
              <a:rPr lang="tr-TR" b="1" dirty="0"/>
              <a:t>Stratejik Kararlar:</a:t>
            </a:r>
            <a:r>
              <a:rPr lang="tr-TR" dirty="0"/>
              <a:t> Müşteri segmentasyonuna dayalı olarak stratejik kararlar alınır. Örneğin, ürün geliştirme, fiyatlandırma ve müşteri hizmetleri stratejileri optimize edilir.</a:t>
            </a:r>
          </a:p>
          <a:p>
            <a:pPr>
              <a:buFont typeface="+mj-lt"/>
              <a:buAutoNum type="arabicPeriod"/>
            </a:pPr>
            <a:r>
              <a:rPr lang="tr-TR" b="1" dirty="0"/>
              <a:t>Sonuçlar ve Uygulama:</a:t>
            </a:r>
            <a:endParaRPr lang="tr-TR" dirty="0"/>
          </a:p>
          <a:p>
            <a:pPr marL="742950" lvl="1" indent="-285750">
              <a:buFont typeface="+mj-lt"/>
              <a:buAutoNum type="arabicPeriod"/>
            </a:pPr>
            <a:r>
              <a:rPr lang="tr-TR" b="1" dirty="0"/>
              <a:t>Sonuçlar:</a:t>
            </a:r>
            <a:r>
              <a:rPr lang="tr-TR" dirty="0"/>
              <a:t> </a:t>
            </a:r>
            <a:r>
              <a:rPr lang="tr-TR" dirty="0" err="1"/>
              <a:t>SOM'lar</a:t>
            </a:r>
            <a:r>
              <a:rPr lang="tr-TR" dirty="0"/>
              <a:t>, müşteri verilerini etkili bir şekilde görselleştirir ve benzer müşteri gruplarını belirler. Bu bilgiler, pazarlama stratejilerinin daha hedeflenmiş ve etkili olmasına olanak tanır.</a:t>
            </a:r>
          </a:p>
          <a:p>
            <a:pPr marL="742950" lvl="1" indent="-285750">
              <a:buFont typeface="+mj-lt"/>
              <a:buAutoNum type="arabicPeriod"/>
            </a:pPr>
            <a:r>
              <a:rPr lang="tr-TR" b="1" dirty="0"/>
              <a:t>Uygulama:</a:t>
            </a:r>
            <a:r>
              <a:rPr lang="tr-TR" dirty="0"/>
              <a:t> Pazarlama ekipleri, bu segmentasyon sonuçlarını kullanarak daha etkili kampanyalar yürütür, müşteri memnuniyetini artırır ve satışları optimize eder.</a:t>
            </a:r>
          </a:p>
          <a:p>
            <a:r>
              <a:rPr lang="tr-TR" b="1" dirty="0"/>
              <a:t>Örnek Kullanım Senaryoları:</a:t>
            </a:r>
            <a:endParaRPr lang="tr-TR" dirty="0"/>
          </a:p>
          <a:p>
            <a:pPr>
              <a:buFont typeface="Arial" panose="020B0604020202020204" pitchFamily="34" charset="0"/>
              <a:buChar char="•"/>
            </a:pPr>
            <a:r>
              <a:rPr lang="tr-TR" b="1" dirty="0"/>
              <a:t>Hedefli Pazarlama:</a:t>
            </a:r>
            <a:r>
              <a:rPr lang="tr-TR" dirty="0"/>
              <a:t> Belirli müşteri gruplarına yönelik özel kampanyalar ve teklifler oluşturmak.</a:t>
            </a:r>
          </a:p>
          <a:p>
            <a:pPr>
              <a:buFont typeface="Arial" panose="020B0604020202020204" pitchFamily="34" charset="0"/>
              <a:buChar char="•"/>
            </a:pPr>
            <a:r>
              <a:rPr lang="tr-TR" b="1" dirty="0"/>
              <a:t>Ürün Önerileri:</a:t>
            </a:r>
            <a:r>
              <a:rPr lang="tr-TR" dirty="0"/>
              <a:t> Müşteri segmentlerine dayalı olarak kişiselleştirilmiş ürün önerileri sunmak.</a:t>
            </a:r>
          </a:p>
          <a:p>
            <a:pPr>
              <a:buFont typeface="Arial" panose="020B0604020202020204" pitchFamily="34" charset="0"/>
              <a:buChar char="•"/>
            </a:pPr>
            <a:r>
              <a:rPr lang="tr-TR" b="1" dirty="0"/>
              <a:t>Müşteri Hizmetleri:</a:t>
            </a:r>
            <a:r>
              <a:rPr lang="tr-TR" dirty="0"/>
              <a:t> Müşteri gruplarına yönelik özel hizmetler ve destek stratejileri geliştirmek.</a:t>
            </a:r>
          </a:p>
          <a:p>
            <a:r>
              <a:rPr lang="tr-TR" b="1" dirty="0"/>
              <a:t>Sonuç:</a:t>
            </a:r>
            <a:r>
              <a:rPr lang="tr-TR" dirty="0"/>
              <a:t> </a:t>
            </a:r>
            <a:r>
              <a:rPr lang="tr-TR" dirty="0" err="1"/>
              <a:t>SOM'lar</a:t>
            </a:r>
            <a:r>
              <a:rPr lang="tr-TR" dirty="0"/>
              <a:t>, müşteri verilerini etkili bir şekilde analiz ederek benzer müşteri gruplarını belirlemeye yardımcı olur. Bu proje, pazarlama stratejilerinin daha kişiselleştirilmiş ve hedeflenmiş olmasını sağlar, böylece müşteri memnuniyetini artırır ve iş sonuçlarını iyileştirir.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38</a:t>
            </a:fld>
            <a:endParaRPr lang="tr-TR"/>
          </a:p>
        </p:txBody>
      </p:sp>
    </p:spTree>
    <p:extLst>
      <p:ext uri="{BB962C8B-B14F-4D97-AF65-F5344CB8AC3E}">
        <p14:creationId xmlns:p14="http://schemas.microsoft.com/office/powerpoint/2010/main" val="4210563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39</a:t>
            </a:fld>
            <a:endParaRPr lang="tr-TR"/>
          </a:p>
        </p:txBody>
      </p:sp>
    </p:spTree>
    <p:extLst>
      <p:ext uri="{BB962C8B-B14F-4D97-AF65-F5344CB8AC3E}">
        <p14:creationId xmlns:p14="http://schemas.microsoft.com/office/powerpoint/2010/main" val="4033903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Genel Kültür ve Temel Kavramlar</a:t>
            </a:r>
            <a:endParaRPr lang="tr-TR" dirty="0"/>
          </a:p>
          <a:p>
            <a:pPr>
              <a:buFont typeface="Arial" panose="020B0604020202020204" pitchFamily="34" charset="0"/>
              <a:buChar char="•"/>
            </a:pPr>
            <a:r>
              <a:rPr lang="tr-TR" dirty="0"/>
              <a:t>Derin öğrenmenin ne olduğunu ve genel mantığını anlamak</a:t>
            </a:r>
          </a:p>
          <a:p>
            <a:r>
              <a:rPr lang="tr-TR" b="1" dirty="0"/>
              <a:t>Uygulama Alanları ve Kullanım Senaryoları</a:t>
            </a:r>
            <a:endParaRPr lang="tr-TR" dirty="0"/>
          </a:p>
          <a:p>
            <a:pPr>
              <a:buFont typeface="Arial" panose="020B0604020202020204" pitchFamily="34" charset="0"/>
              <a:buChar char="•"/>
            </a:pPr>
            <a:r>
              <a:rPr lang="tr-TR" dirty="0"/>
              <a:t>Derin öğrenmenin hangi alanlarda kullanıldığına dair örnekler (görüntü işleme, doğal dil işleme, oyun oynama, vs.)</a:t>
            </a:r>
          </a:p>
          <a:p>
            <a:pPr>
              <a:buFont typeface="Arial" panose="020B0604020202020204" pitchFamily="34" charset="0"/>
              <a:buChar char="•"/>
            </a:pPr>
            <a:r>
              <a:rPr lang="tr-TR" dirty="0"/>
              <a:t>Gerçek dünya problemlerini çözme konusunda derin öğrenmenin rolü</a:t>
            </a:r>
          </a:p>
          <a:p>
            <a:r>
              <a:rPr lang="tr-TR" b="1" dirty="0"/>
              <a:t>Detaylı Teorik Öğrenim</a:t>
            </a:r>
            <a:endParaRPr lang="tr-TR" dirty="0"/>
          </a:p>
          <a:p>
            <a:pPr>
              <a:buFont typeface="Arial" panose="020B0604020202020204" pitchFamily="34" charset="0"/>
              <a:buChar char="•"/>
            </a:pPr>
            <a:r>
              <a:rPr lang="tr-TR" dirty="0"/>
              <a:t>Sinir ağları, yapılar (örneğin, CNN, RNN, GAN) ve bunların nasıl çalıştığını öğrenmek</a:t>
            </a:r>
          </a:p>
          <a:p>
            <a:pPr>
              <a:buFont typeface="Arial" panose="020B0604020202020204" pitchFamily="34" charset="0"/>
              <a:buChar char="•"/>
            </a:pPr>
            <a:r>
              <a:rPr lang="tr-TR" dirty="0"/>
              <a:t>Model eğitimi, </a:t>
            </a:r>
            <a:r>
              <a:rPr lang="tr-TR" dirty="0" err="1"/>
              <a:t>hiperparametre</a:t>
            </a:r>
            <a:r>
              <a:rPr lang="tr-TR" dirty="0"/>
              <a:t> ayarlama, kayıp fonksiyonları</a:t>
            </a:r>
          </a:p>
          <a:p>
            <a:pPr>
              <a:buFont typeface="Arial" panose="020B0604020202020204" pitchFamily="34" charset="0"/>
              <a:buChar char="•"/>
            </a:pPr>
            <a:r>
              <a:rPr lang="tr-TR" dirty="0"/>
              <a:t>İleri düzey konular (örneğin, transfer öğrenme)</a:t>
            </a:r>
          </a:p>
          <a:p>
            <a:r>
              <a:rPr lang="tr-TR" b="1" dirty="0"/>
              <a:t>Kodlama ve Teknik Beceriler</a:t>
            </a:r>
            <a:endParaRPr lang="tr-TR" dirty="0"/>
          </a:p>
          <a:p>
            <a:pPr>
              <a:buFont typeface="Arial" panose="020B0604020202020204" pitchFamily="34" charset="0"/>
              <a:buChar char="•"/>
            </a:pPr>
            <a:r>
              <a:rPr lang="tr-TR" dirty="0"/>
              <a:t>Derin öğrenme kütüphanelerini öğrenmek (</a:t>
            </a:r>
            <a:r>
              <a:rPr lang="tr-TR" dirty="0" err="1"/>
              <a:t>TensorFlow</a:t>
            </a:r>
            <a:r>
              <a:rPr lang="tr-TR" dirty="0"/>
              <a:t>, </a:t>
            </a:r>
            <a:r>
              <a:rPr lang="tr-TR" dirty="0" err="1"/>
              <a:t>PyTorch</a:t>
            </a:r>
            <a:r>
              <a:rPr lang="tr-TR" dirty="0"/>
              <a:t>, </a:t>
            </a:r>
            <a:r>
              <a:rPr lang="tr-TR" dirty="0" err="1"/>
              <a:t>Keras</a:t>
            </a:r>
            <a:r>
              <a:rPr lang="tr-TR" dirty="0"/>
              <a:t>, vs.)</a:t>
            </a:r>
          </a:p>
          <a:p>
            <a:pPr>
              <a:buFont typeface="Arial" panose="020B0604020202020204" pitchFamily="34" charset="0"/>
              <a:buChar char="•"/>
            </a:pPr>
            <a:r>
              <a:rPr lang="tr-TR" dirty="0"/>
              <a:t>Model oluşturma, eğitme ve değerlendirme</a:t>
            </a:r>
          </a:p>
          <a:p>
            <a:pPr>
              <a:buFont typeface="Arial" panose="020B0604020202020204" pitchFamily="34" charset="0"/>
              <a:buChar char="•"/>
            </a:pPr>
            <a:r>
              <a:rPr lang="tr-TR" dirty="0"/>
              <a:t>Veri hazırlama ve ön işleme</a:t>
            </a:r>
          </a:p>
          <a:p>
            <a:r>
              <a:rPr lang="tr-TR" b="1" dirty="0"/>
              <a:t>Proje ve Case </a:t>
            </a:r>
            <a:r>
              <a:rPr lang="tr-TR" b="1" dirty="0" err="1"/>
              <a:t>Study</a:t>
            </a:r>
            <a:r>
              <a:rPr lang="tr-TR" b="1" dirty="0"/>
              <a:t> ile Pratik Uygulama</a:t>
            </a:r>
            <a:endParaRPr lang="tr-TR" dirty="0"/>
          </a:p>
          <a:p>
            <a:pPr>
              <a:buFont typeface="Arial" panose="020B0604020202020204" pitchFamily="34" charset="0"/>
              <a:buChar char="•"/>
            </a:pPr>
            <a:r>
              <a:rPr lang="tr-TR" dirty="0"/>
              <a:t>Gerçek dünya problemleri üzerinde projeler geliştirmek</a:t>
            </a:r>
          </a:p>
          <a:p>
            <a:pPr>
              <a:buFont typeface="Arial" panose="020B0604020202020204" pitchFamily="34" charset="0"/>
              <a:buChar char="•"/>
            </a:pPr>
            <a:r>
              <a:rPr lang="tr-TR" dirty="0"/>
              <a:t>Case </a:t>
            </a:r>
            <a:r>
              <a:rPr lang="tr-TR" dirty="0" err="1"/>
              <a:t>study</a:t>
            </a:r>
            <a:r>
              <a:rPr lang="tr-TR" dirty="0"/>
              <a:t> analizleri ve bu projelerde öğrendiklerini uygulamak</a:t>
            </a:r>
          </a:p>
          <a:p>
            <a:pPr>
              <a:buFont typeface="Arial" panose="020B0604020202020204" pitchFamily="34" charset="0"/>
              <a:buChar char="•"/>
            </a:pPr>
            <a:r>
              <a:rPr lang="tr-TR" dirty="0"/>
              <a:t>Elde edilen sonuçları değerlendirme ve iyileştirme stratejileri</a:t>
            </a:r>
          </a:p>
          <a:p>
            <a:r>
              <a:rPr lang="tr-TR" b="1" dirty="0"/>
              <a:t>İleri Düzey Konular, Araştırmalar ve AI Ürünleri</a:t>
            </a:r>
            <a:endParaRPr lang="tr-TR" dirty="0"/>
          </a:p>
          <a:p>
            <a:pPr>
              <a:buFont typeface="Arial" panose="020B0604020202020204" pitchFamily="34" charset="0"/>
              <a:buChar char="•"/>
            </a:pPr>
            <a:r>
              <a:rPr lang="tr-TR" dirty="0"/>
              <a:t>Yeni ve gelişen teknikleri takip etmek (örneğin, yeni araştırmalar, makaleler)</a:t>
            </a:r>
          </a:p>
          <a:p>
            <a:pPr>
              <a:buFont typeface="Arial" panose="020B0604020202020204" pitchFamily="34" charset="0"/>
              <a:buChar char="•"/>
            </a:pPr>
            <a:r>
              <a:rPr lang="tr-TR" dirty="0"/>
              <a:t>İleri düzey uygulamalar ve özel konular (örneğin, özelleştirilmiş ağ yapıları, büyük veri analizleri)</a:t>
            </a:r>
          </a:p>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a:t>
            </a:fld>
            <a:endParaRPr lang="tr-TR"/>
          </a:p>
        </p:txBody>
      </p:sp>
    </p:spTree>
    <p:extLst>
      <p:ext uri="{BB962C8B-B14F-4D97-AF65-F5344CB8AC3E}">
        <p14:creationId xmlns:p14="http://schemas.microsoft.com/office/powerpoint/2010/main" val="1355629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Proje Örneği: Tıbbi Görüntülerde Kanser Teşhisi</a:t>
            </a:r>
          </a:p>
          <a:p>
            <a:r>
              <a:rPr lang="tr-TR" b="1" dirty="0"/>
              <a:t>Proje Açıklaması:</a:t>
            </a:r>
            <a:r>
              <a:rPr lang="tr-TR" dirty="0"/>
              <a:t> Bu projede, Derin İnanç Ağları (</a:t>
            </a:r>
            <a:r>
              <a:rPr lang="tr-TR" dirty="0" err="1"/>
              <a:t>DBN'ler</a:t>
            </a:r>
            <a:r>
              <a:rPr lang="tr-TR" dirty="0"/>
              <a:t>) kullanılarak tıbbi görüntüler üzerinde kanser teşhisi yapılması amaçlanır. Özellikle, mamografi, MR veya CT taramaları gibi görüntülerden kanserli lezyonların otomatik olarak tespit edilmesi ve sınıflandırılması sağlanır.</a:t>
            </a:r>
          </a:p>
          <a:p>
            <a:r>
              <a:rPr lang="tr-TR" b="1" dirty="0"/>
              <a:t>Projenin Detayları:</a:t>
            </a:r>
            <a:endParaRPr lang="tr-TR" dirty="0"/>
          </a:p>
          <a:p>
            <a:pPr>
              <a:buFont typeface="+mj-lt"/>
              <a:buAutoNum type="arabicPeriod"/>
            </a:pPr>
            <a:r>
              <a:rPr lang="tr-TR" b="1" dirty="0"/>
              <a:t>Veri Toplama:</a:t>
            </a:r>
            <a:endParaRPr lang="tr-TR" dirty="0"/>
          </a:p>
          <a:p>
            <a:pPr marL="742950" lvl="1" indent="-285750">
              <a:buFont typeface="+mj-lt"/>
              <a:buAutoNum type="arabicPeriod"/>
            </a:pPr>
            <a:r>
              <a:rPr lang="tr-TR" b="1" dirty="0"/>
              <a:t>Veri Seti:</a:t>
            </a:r>
            <a:r>
              <a:rPr lang="tr-TR" dirty="0"/>
              <a:t> Tıbbi görüntüler toplanır, örneğin mamografi veya CT taramaları. Veriler, her görüntü için etiketlenmiş lezyonlar veya kanser teşhisi bilgilerini içerebilir.</a:t>
            </a:r>
          </a:p>
          <a:p>
            <a:pPr marL="1143000" lvl="2" indent="-228600">
              <a:buFont typeface="+mj-lt"/>
              <a:buAutoNum type="arabicPeriod"/>
            </a:pPr>
            <a:r>
              <a:rPr lang="tr-TR" b="1" dirty="0"/>
              <a:t>Mamografi Görüntüleri:</a:t>
            </a:r>
            <a:r>
              <a:rPr lang="tr-TR" dirty="0"/>
              <a:t> Meme kanseri taramaları.</a:t>
            </a:r>
          </a:p>
          <a:p>
            <a:pPr marL="1143000" lvl="2" indent="-228600">
              <a:buFont typeface="+mj-lt"/>
              <a:buAutoNum type="arabicPeriod"/>
            </a:pPr>
            <a:r>
              <a:rPr lang="tr-TR" b="1" dirty="0"/>
              <a:t>CT Taramaları:</a:t>
            </a:r>
            <a:r>
              <a:rPr lang="tr-TR" dirty="0"/>
              <a:t> Akciğer, karaciğer gibi bölgelerdeki kanser lezyonları.</a:t>
            </a:r>
          </a:p>
          <a:p>
            <a:pPr>
              <a:buFont typeface="+mj-lt"/>
              <a:buAutoNum type="arabicPeriod"/>
            </a:pPr>
            <a:r>
              <a:rPr lang="tr-TR" b="1" dirty="0"/>
              <a:t>Veri Ön İşleme:</a:t>
            </a:r>
            <a:endParaRPr lang="tr-TR" dirty="0"/>
          </a:p>
          <a:p>
            <a:pPr marL="742950" lvl="1" indent="-285750">
              <a:buFont typeface="+mj-lt"/>
              <a:buAutoNum type="arabicPeriod"/>
            </a:pPr>
            <a:r>
              <a:rPr lang="tr-TR" b="1" dirty="0"/>
              <a:t>Görüntü Temizleme:</a:t>
            </a:r>
            <a:r>
              <a:rPr lang="tr-TR" dirty="0"/>
              <a:t> Görüntüler, arka plan gürültüsünden ve artefaktlardan temizlenir.</a:t>
            </a:r>
          </a:p>
          <a:p>
            <a:pPr marL="742950" lvl="1" indent="-285750">
              <a:buFont typeface="+mj-lt"/>
              <a:buAutoNum type="arabicPeriod"/>
            </a:pPr>
            <a:r>
              <a:rPr lang="tr-TR" b="1" dirty="0"/>
              <a:t>Özellik Çıkartma:</a:t>
            </a:r>
            <a:r>
              <a:rPr lang="tr-TR" dirty="0"/>
              <a:t> Görüntülerden önemli özellikler çıkarılır, örneğin, kenar keskinliği, dokular.</a:t>
            </a:r>
          </a:p>
          <a:p>
            <a:pPr marL="742950" lvl="1" indent="-285750">
              <a:buFont typeface="+mj-lt"/>
              <a:buAutoNum type="arabicPeriod"/>
            </a:pPr>
            <a:r>
              <a:rPr lang="tr-TR" b="1" dirty="0"/>
              <a:t>Ölçekleme:</a:t>
            </a:r>
            <a:r>
              <a:rPr lang="tr-TR" dirty="0"/>
              <a:t> Görüntüler, belirli bir boyutta normalize edilir (örneğin, 256x256 piksel).</a:t>
            </a:r>
          </a:p>
          <a:p>
            <a:pPr>
              <a:buFont typeface="+mj-lt"/>
              <a:buAutoNum type="arabicPeriod"/>
            </a:pPr>
            <a:r>
              <a:rPr lang="tr-TR" b="1" dirty="0"/>
              <a:t>DBN Modeli:</a:t>
            </a:r>
            <a:endParaRPr lang="tr-TR" dirty="0"/>
          </a:p>
          <a:p>
            <a:pPr marL="742950" lvl="1" indent="-285750">
              <a:buFont typeface="+mj-lt"/>
              <a:buAutoNum type="arabicPeriod"/>
            </a:pPr>
            <a:r>
              <a:rPr lang="tr-TR" b="1" dirty="0"/>
              <a:t>Katmanlar:</a:t>
            </a:r>
            <a:r>
              <a:rPr lang="tr-TR" dirty="0"/>
              <a:t> DBN, çok katmanlı bir yapıya sahiptir. İlk katman, verilerden temel özellikleri öğrenirken, sonraki katmanlar bu özellikleri daha soyut ve yüksek seviyede temsil eder.</a:t>
            </a:r>
          </a:p>
          <a:p>
            <a:pPr marL="1143000" lvl="2" indent="-228600">
              <a:buFont typeface="+mj-lt"/>
              <a:buAutoNum type="arabicPeriod"/>
            </a:pPr>
            <a:r>
              <a:rPr lang="tr-TR" b="1" dirty="0"/>
              <a:t>Gizli Katmanlar:</a:t>
            </a:r>
            <a:r>
              <a:rPr lang="tr-TR" dirty="0"/>
              <a:t> Kısıtlı Boltzmann Makineleri (</a:t>
            </a:r>
            <a:r>
              <a:rPr lang="tr-TR" dirty="0" err="1"/>
              <a:t>RBM'ler</a:t>
            </a:r>
            <a:r>
              <a:rPr lang="tr-TR" dirty="0"/>
              <a:t>) kullanılarak eğitim yapılır. Her bir RBM, verinin yüksek seviyeli özelliklerini öğrenir.</a:t>
            </a:r>
          </a:p>
          <a:p>
            <a:pPr marL="1143000" lvl="2" indent="-228600">
              <a:buFont typeface="+mj-lt"/>
              <a:buAutoNum type="arabicPeriod"/>
            </a:pPr>
            <a:r>
              <a:rPr lang="tr-TR" b="1" dirty="0"/>
              <a:t>Son Katman:</a:t>
            </a:r>
            <a:r>
              <a:rPr lang="tr-TR" dirty="0"/>
              <a:t> Lezyonların veya kanser türlerinin sınıflandırılması için çıkış katmanı.</a:t>
            </a:r>
          </a:p>
          <a:p>
            <a:pPr>
              <a:buFont typeface="+mj-lt"/>
              <a:buAutoNum type="arabicPeriod"/>
            </a:pPr>
            <a:r>
              <a:rPr lang="tr-TR" b="1" dirty="0"/>
              <a:t>Eğitim Süreci:</a:t>
            </a:r>
            <a:endParaRPr lang="tr-TR" dirty="0"/>
          </a:p>
          <a:p>
            <a:pPr marL="742950" lvl="1" indent="-285750">
              <a:buFont typeface="+mj-lt"/>
              <a:buAutoNum type="arabicPeriod"/>
            </a:pPr>
            <a:r>
              <a:rPr lang="tr-TR" b="1" dirty="0"/>
              <a:t>Model Eğitim:</a:t>
            </a:r>
            <a:r>
              <a:rPr lang="tr-TR" dirty="0"/>
              <a:t> DBN, tıbbi görüntülerle eğitilir. Eğitim sırasında, modelin lezyonları ve kanserli bölgeleri doğru bir şekilde tanıyabilmesi için geri yayılım algoritması kullanılır.</a:t>
            </a:r>
          </a:p>
          <a:p>
            <a:pPr marL="742950" lvl="1" indent="-285750">
              <a:buFont typeface="+mj-lt"/>
              <a:buAutoNum type="arabicPeriod"/>
            </a:pPr>
            <a:r>
              <a:rPr lang="tr-TR" b="1" dirty="0"/>
              <a:t>Kayıp Fonksiyonu:</a:t>
            </a:r>
            <a:r>
              <a:rPr lang="tr-TR" dirty="0"/>
              <a:t> Modelin performansını değerlendirmek için uygun bir kayıp fonksiyonu kullanılır, örneğin, çapraz entropi kaybı.</a:t>
            </a:r>
          </a:p>
          <a:p>
            <a:pPr>
              <a:buFont typeface="+mj-lt"/>
              <a:buAutoNum type="arabicPeriod"/>
            </a:pPr>
            <a:r>
              <a:rPr lang="tr-TR" b="1" dirty="0"/>
              <a:t>Sonuçların Analizi:</a:t>
            </a:r>
            <a:endParaRPr lang="tr-TR" dirty="0"/>
          </a:p>
          <a:p>
            <a:pPr marL="742950" lvl="1" indent="-285750">
              <a:buFont typeface="+mj-lt"/>
              <a:buAutoNum type="arabicPeriod"/>
            </a:pPr>
            <a:r>
              <a:rPr lang="tr-TR" b="1" dirty="0"/>
              <a:t>Tahmin:</a:t>
            </a:r>
            <a:r>
              <a:rPr lang="tr-TR" dirty="0"/>
              <a:t> Eğitim tamamlandıktan sonra, DBN modeli yeni tıbbi görüntüler üzerinde test edilir ve kanserli lezyonların tespiti yapılır.</a:t>
            </a:r>
          </a:p>
          <a:p>
            <a:pPr marL="742950" lvl="1" indent="-285750">
              <a:buFont typeface="+mj-lt"/>
              <a:buAutoNum type="arabicPeriod"/>
            </a:pPr>
            <a:r>
              <a:rPr lang="tr-TR" b="1" dirty="0"/>
              <a:t>Değerlendirme Metrikleri:</a:t>
            </a:r>
            <a:r>
              <a:rPr lang="tr-TR" dirty="0"/>
              <a:t> Modelin doğruluğu, hassasiyeti, özgüllüğü gibi metriklerle değerlendirilir. Sonuçlar, uzman doktorlarla karşılaştırılarak doğruluğu kontrol edilir.</a:t>
            </a:r>
          </a:p>
          <a:p>
            <a:pPr>
              <a:buFont typeface="+mj-lt"/>
              <a:buAutoNum type="arabicPeriod"/>
            </a:pPr>
            <a:r>
              <a:rPr lang="tr-TR" b="1" dirty="0"/>
              <a:t>Sonuçlar ve Uygulama:</a:t>
            </a:r>
            <a:endParaRPr lang="tr-TR" dirty="0"/>
          </a:p>
          <a:p>
            <a:pPr marL="742950" lvl="1" indent="-285750">
              <a:buFont typeface="+mj-lt"/>
              <a:buAutoNum type="arabicPeriod"/>
            </a:pPr>
            <a:r>
              <a:rPr lang="tr-TR" b="1" dirty="0"/>
              <a:t>Sonuçlar:</a:t>
            </a:r>
            <a:r>
              <a:rPr lang="tr-TR" dirty="0"/>
              <a:t> DBN modeli, tıbbi görüntülerdeki kanserli lezyonları etkili bir şekilde tespit edebilir. Bu, erken teşhis ve doğru tedavi için önemli bir adımdır.</a:t>
            </a:r>
          </a:p>
          <a:p>
            <a:pPr marL="742950" lvl="1" indent="-285750">
              <a:buFont typeface="+mj-lt"/>
              <a:buAutoNum type="arabicPeriod"/>
            </a:pPr>
            <a:r>
              <a:rPr lang="tr-TR" b="1" dirty="0"/>
              <a:t>Uygulama:</a:t>
            </a:r>
            <a:r>
              <a:rPr lang="tr-TR" dirty="0"/>
              <a:t> Model, tıbbi görüntüleme sistemlerine entegre edilir. Doktorlar, modelin sağladığı tahminleri kullanarak hastalık teşhisini ve tedavi planlarını oluşturabilirler.</a:t>
            </a:r>
          </a:p>
          <a:p>
            <a:r>
              <a:rPr lang="tr-TR" b="1" dirty="0"/>
              <a:t>Örnek Kullanım Senaryoları:</a:t>
            </a:r>
            <a:endParaRPr lang="tr-TR" dirty="0"/>
          </a:p>
          <a:p>
            <a:pPr>
              <a:buFont typeface="Arial" panose="020B0604020202020204" pitchFamily="34" charset="0"/>
              <a:buChar char="•"/>
            </a:pPr>
            <a:r>
              <a:rPr lang="tr-TR" b="1" dirty="0"/>
              <a:t>Erken Teşhis:</a:t>
            </a:r>
            <a:r>
              <a:rPr lang="tr-TR" dirty="0"/>
              <a:t> Kanserin erken aşamalarında tespiti için otomatik tarama ve analiz.</a:t>
            </a:r>
          </a:p>
          <a:p>
            <a:pPr>
              <a:buFont typeface="Arial" panose="020B0604020202020204" pitchFamily="34" charset="0"/>
              <a:buChar char="•"/>
            </a:pPr>
            <a:r>
              <a:rPr lang="tr-TR" b="1" dirty="0"/>
              <a:t>Teşhis Yardımı:</a:t>
            </a:r>
            <a:r>
              <a:rPr lang="tr-TR" dirty="0"/>
              <a:t> Doktorlara kanserli lezyonları belirlemede yardımcı olmak ve teşhis sürecini hızlandırmak.</a:t>
            </a:r>
          </a:p>
          <a:p>
            <a:pPr>
              <a:buFont typeface="Arial" panose="020B0604020202020204" pitchFamily="34" charset="0"/>
              <a:buChar char="•"/>
            </a:pPr>
            <a:r>
              <a:rPr lang="tr-TR" b="1" dirty="0"/>
              <a:t>Tedavi Planlaması:</a:t>
            </a:r>
            <a:r>
              <a:rPr lang="tr-TR" dirty="0"/>
              <a:t> Kanserin yayılımını ve özelliklerini anlamak için görüntü analiz sonuçlarını kullanarak tedavi stratejileri geliştirmek.</a:t>
            </a:r>
          </a:p>
          <a:p>
            <a:r>
              <a:rPr lang="tr-TR" b="1" dirty="0"/>
              <a:t>Sonuç:</a:t>
            </a:r>
            <a:r>
              <a:rPr lang="tr-TR" dirty="0"/>
              <a:t> Derin İnanç Ağları (</a:t>
            </a:r>
            <a:r>
              <a:rPr lang="tr-TR" dirty="0" err="1"/>
              <a:t>DBN'ler</a:t>
            </a:r>
            <a:r>
              <a:rPr lang="tr-TR" dirty="0"/>
              <a:t>), tıbbi görüntüler üzerinde kanser teşhisi yapmada güçlü bir araç olarak kullanılır. Bu proje, tıbbi teşhis süreçlerini otomatikleştirir, doğruluğunu artırır ve sağlık hizmetlerinde önemli bir iyileşme sağlar.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40</a:t>
            </a:fld>
            <a:endParaRPr lang="tr-TR"/>
          </a:p>
        </p:txBody>
      </p:sp>
    </p:spTree>
    <p:extLst>
      <p:ext uri="{BB962C8B-B14F-4D97-AF65-F5344CB8AC3E}">
        <p14:creationId xmlns:p14="http://schemas.microsoft.com/office/powerpoint/2010/main" val="2731862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41</a:t>
            </a:fld>
            <a:endParaRPr lang="tr-TR"/>
          </a:p>
        </p:txBody>
      </p:sp>
    </p:spTree>
    <p:extLst>
      <p:ext uri="{BB962C8B-B14F-4D97-AF65-F5344CB8AC3E}">
        <p14:creationId xmlns:p14="http://schemas.microsoft.com/office/powerpoint/2010/main" val="100512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42</a:t>
            </a:fld>
            <a:endParaRPr lang="tr-TR"/>
          </a:p>
        </p:txBody>
      </p:sp>
    </p:spTree>
    <p:extLst>
      <p:ext uri="{BB962C8B-B14F-4D97-AF65-F5344CB8AC3E}">
        <p14:creationId xmlns:p14="http://schemas.microsoft.com/office/powerpoint/2010/main" val="1963135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43</a:t>
            </a:fld>
            <a:endParaRPr lang="tr-TR"/>
          </a:p>
        </p:txBody>
      </p:sp>
    </p:spTree>
    <p:extLst>
      <p:ext uri="{BB962C8B-B14F-4D97-AF65-F5344CB8AC3E}">
        <p14:creationId xmlns:p14="http://schemas.microsoft.com/office/powerpoint/2010/main" val="1176343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Proje Örneği: Güvenlik Kameralarında Nesne Tanıma ve Şüpheli Davranışların Tespiti</a:t>
            </a:r>
          </a:p>
          <a:p>
            <a:r>
              <a:rPr lang="tr-TR" b="1" dirty="0"/>
              <a:t>Proje Açıklaması:</a:t>
            </a:r>
            <a:r>
              <a:rPr lang="tr-TR" dirty="0"/>
              <a:t> Bu projede, Transfer Öğrenimi kullanılarak güvenlik kameralarından elde edilen görüntülerde nesne tanıma ve şüpheli davranışların tespiti yapılır. Bu sistem, güvenlik personeline anormal durumları veya potansiyel tehditleri hızla tespit etme konusunda yardımcı olur.</a:t>
            </a:r>
          </a:p>
          <a:p>
            <a:r>
              <a:rPr lang="tr-TR" b="1" dirty="0"/>
              <a:t>Projenin Detayları:</a:t>
            </a:r>
            <a:endParaRPr lang="tr-TR" dirty="0"/>
          </a:p>
          <a:p>
            <a:pPr>
              <a:buFont typeface="+mj-lt"/>
              <a:buAutoNum type="arabicPeriod"/>
            </a:pPr>
            <a:r>
              <a:rPr lang="tr-TR" b="1" dirty="0"/>
              <a:t>Veri Toplama:</a:t>
            </a:r>
            <a:endParaRPr lang="tr-TR" dirty="0"/>
          </a:p>
          <a:p>
            <a:pPr marL="742950" lvl="1" indent="-285750">
              <a:buFont typeface="+mj-lt"/>
              <a:buAutoNum type="arabicPeriod"/>
            </a:pPr>
            <a:r>
              <a:rPr lang="tr-TR" b="1" dirty="0"/>
              <a:t>Veri Seti 1:</a:t>
            </a:r>
            <a:r>
              <a:rPr lang="tr-TR" dirty="0"/>
              <a:t> Önceden eğitimli bir nesne tanıma modelini geliştirmek için kullanılan geniş bir görüntü veri seti (örneğin, COCO veya </a:t>
            </a:r>
            <a:r>
              <a:rPr lang="tr-TR" dirty="0" err="1"/>
              <a:t>ImageNet</a:t>
            </a:r>
            <a:r>
              <a:rPr lang="tr-TR" dirty="0"/>
              <a:t>). Bu veri seti, çeşitli nesneleri ve bu nesnelerin çeşitli durumlarını içerir.</a:t>
            </a:r>
          </a:p>
          <a:p>
            <a:pPr marL="742950" lvl="1" indent="-285750">
              <a:buFont typeface="+mj-lt"/>
              <a:buAutoNum type="arabicPeriod"/>
            </a:pPr>
            <a:r>
              <a:rPr lang="tr-TR" b="1" dirty="0"/>
              <a:t>Veri Seti 2:</a:t>
            </a:r>
            <a:r>
              <a:rPr lang="tr-TR" dirty="0"/>
              <a:t> Güvenlik kameralarından alınan video ve görüntüler. Bu veri seti, normal ve şüpheli davranışların bulunduğu çeşitli senaryoları kapsar (örneğin, izinsiz girişler, grup hareketliliği, garip davranışlar).</a:t>
            </a:r>
          </a:p>
          <a:p>
            <a:pPr>
              <a:buFont typeface="+mj-lt"/>
              <a:buAutoNum type="arabicPeriod"/>
            </a:pPr>
            <a:r>
              <a:rPr lang="tr-TR" b="1" dirty="0"/>
              <a:t>Veri Ön İşleme:</a:t>
            </a:r>
            <a:endParaRPr lang="tr-TR" dirty="0"/>
          </a:p>
          <a:p>
            <a:pPr marL="742950" lvl="1" indent="-285750">
              <a:buFont typeface="+mj-lt"/>
              <a:buAutoNum type="arabicPeriod"/>
            </a:pPr>
            <a:r>
              <a:rPr lang="tr-TR" b="1" dirty="0"/>
              <a:t>Görüntü Temizleme:</a:t>
            </a:r>
            <a:r>
              <a:rPr lang="tr-TR" dirty="0"/>
              <a:t> Görüntülerdeki arka plan gürültüsünden ve bozulmalardan temizleme işlemi.</a:t>
            </a:r>
          </a:p>
          <a:p>
            <a:pPr marL="742950" lvl="1" indent="-285750">
              <a:buFont typeface="+mj-lt"/>
              <a:buAutoNum type="arabicPeriod"/>
            </a:pPr>
            <a:r>
              <a:rPr lang="tr-TR" b="1" dirty="0"/>
              <a:t>Ölçekleme:</a:t>
            </a:r>
            <a:r>
              <a:rPr lang="tr-TR" dirty="0"/>
              <a:t> Görüntüleri belirli bir boyutta (örneğin, 640x480 piksel) normalize etme.</a:t>
            </a:r>
          </a:p>
          <a:p>
            <a:pPr marL="742950" lvl="1" indent="-285750">
              <a:buFont typeface="+mj-lt"/>
              <a:buAutoNum type="arabicPeriod"/>
            </a:pPr>
            <a:r>
              <a:rPr lang="tr-TR" b="1" dirty="0"/>
              <a:t>Veri Etiketleme:</a:t>
            </a:r>
            <a:r>
              <a:rPr lang="tr-TR" dirty="0"/>
              <a:t> Görüntülerdeki nesneleri ve davranışları etiketleme, örneğin, "kişi", "araç", "şüpheli hareket".</a:t>
            </a:r>
          </a:p>
          <a:p>
            <a:pPr>
              <a:buFont typeface="+mj-lt"/>
              <a:buAutoNum type="arabicPeriod"/>
            </a:pPr>
            <a:r>
              <a:rPr lang="tr-TR" b="1" dirty="0"/>
              <a:t>Transfer Öğrenimi Modeli:</a:t>
            </a:r>
            <a:endParaRPr lang="tr-TR" dirty="0"/>
          </a:p>
          <a:p>
            <a:pPr marL="742950" lvl="1" indent="-285750">
              <a:buFont typeface="+mj-lt"/>
              <a:buAutoNum type="arabicPeriod"/>
            </a:pPr>
            <a:r>
              <a:rPr lang="tr-TR" b="1" dirty="0"/>
              <a:t>Önceden Eğitimli Model:</a:t>
            </a:r>
            <a:r>
              <a:rPr lang="tr-TR" dirty="0"/>
              <a:t> Genel nesne tanıma için geniş bir veri seti üzerinde eğitim almış bir model (örneğin, YOLO, SSD veya </a:t>
            </a:r>
            <a:r>
              <a:rPr lang="tr-TR" dirty="0" err="1"/>
              <a:t>Faster</a:t>
            </a:r>
            <a:r>
              <a:rPr lang="tr-TR" dirty="0"/>
              <a:t> R-CNN). Bu model, çeşitli nesneleri tanımak için derin öğrenme yöntemlerini kullanır.</a:t>
            </a:r>
          </a:p>
          <a:p>
            <a:pPr marL="742950" lvl="1" indent="-285750">
              <a:buFont typeface="+mj-lt"/>
              <a:buAutoNum type="arabicPeriod"/>
            </a:pPr>
            <a:r>
              <a:rPr lang="tr-TR" b="1" dirty="0"/>
              <a:t>Özelleştirme:</a:t>
            </a:r>
            <a:r>
              <a:rPr lang="tr-TR" dirty="0"/>
              <a:t> Transfer edilen model, güvenlik kameralarından gelen görüntülerde nesne tanıma ve şüpheli davranışların tespiti için özelleştirilir. Model, güvenlik senaryolarına özel olarak </a:t>
            </a:r>
            <a:r>
              <a:rPr lang="tr-TR" dirty="0" err="1"/>
              <a:t>fine-tuning</a:t>
            </a:r>
            <a:r>
              <a:rPr lang="tr-TR" dirty="0"/>
              <a:t> (ince ayar) yapılır.</a:t>
            </a:r>
          </a:p>
          <a:p>
            <a:pPr>
              <a:buFont typeface="+mj-lt"/>
              <a:buAutoNum type="arabicPeriod"/>
            </a:pPr>
            <a:r>
              <a:rPr lang="tr-TR" b="1" dirty="0"/>
              <a:t>Eğitim Süreci:</a:t>
            </a:r>
            <a:endParaRPr lang="tr-TR" dirty="0"/>
          </a:p>
          <a:p>
            <a:pPr marL="742950" lvl="1" indent="-285750">
              <a:buFont typeface="+mj-lt"/>
              <a:buAutoNum type="arabicPeriod"/>
            </a:pPr>
            <a:r>
              <a:rPr lang="tr-TR" b="1" dirty="0"/>
              <a:t>Model Eğitim:</a:t>
            </a:r>
            <a:r>
              <a:rPr lang="tr-TR" dirty="0"/>
              <a:t> Transfer öğrenimi ile elde edilen model, güvenlik kameralarının görüntüleri üzerinde </a:t>
            </a:r>
            <a:r>
              <a:rPr lang="tr-TR" dirty="0" err="1"/>
              <a:t>fine-tuning</a:t>
            </a:r>
            <a:r>
              <a:rPr lang="tr-TR" dirty="0"/>
              <a:t> yapılarak eğitilir. Eğitim, modelin şüpheli davranışları tanıyabilmesi için yapılır.</a:t>
            </a:r>
          </a:p>
          <a:p>
            <a:pPr marL="742950" lvl="1" indent="-285750">
              <a:buFont typeface="+mj-lt"/>
              <a:buAutoNum type="arabicPeriod"/>
            </a:pPr>
            <a:r>
              <a:rPr lang="tr-TR" b="1" dirty="0"/>
              <a:t>Kayıp Fonksiyonu:</a:t>
            </a:r>
            <a:r>
              <a:rPr lang="tr-TR" dirty="0"/>
              <a:t> Modelin performansını değerlendirmek için uygun bir kayıp fonksiyonu kullanılır, genellikle nesne tespiti için özel olarak tasarlanmış kayıp fonksiyonları tercih edilir.</a:t>
            </a:r>
          </a:p>
          <a:p>
            <a:pPr>
              <a:buFont typeface="+mj-lt"/>
              <a:buAutoNum type="arabicPeriod"/>
            </a:pPr>
            <a:r>
              <a:rPr lang="tr-TR" b="1" dirty="0"/>
              <a:t>Davranış Analizi:</a:t>
            </a:r>
            <a:endParaRPr lang="tr-TR" dirty="0"/>
          </a:p>
          <a:p>
            <a:pPr marL="742950" lvl="1" indent="-285750">
              <a:buFont typeface="+mj-lt"/>
              <a:buAutoNum type="arabicPeriod"/>
            </a:pPr>
            <a:r>
              <a:rPr lang="tr-TR" b="1" dirty="0"/>
              <a:t>Şüpheli Davranışlar:</a:t>
            </a:r>
            <a:r>
              <a:rPr lang="tr-TR" dirty="0"/>
              <a:t> Model, nesneleri ve kişileri tanıdıktan sonra, hareket ve davranışları analiz eder. Şüpheli davranışlar, örneğin, belirli bir bölgeye izinsiz giriş, alışılmadık sürelerde yapılan hareketler veya hızlı ve düzensiz hareketler tespit edilir.</a:t>
            </a:r>
          </a:p>
          <a:p>
            <a:pPr marL="742950" lvl="1" indent="-285750">
              <a:buFont typeface="+mj-lt"/>
              <a:buAutoNum type="arabicPeriod"/>
            </a:pPr>
            <a:r>
              <a:rPr lang="tr-TR" b="1" dirty="0"/>
              <a:t>Anomali Tespiti:</a:t>
            </a:r>
            <a:r>
              <a:rPr lang="tr-TR" dirty="0"/>
              <a:t> Anormal davranışlar ve hareketler belirlenir ve raporlanır. Bu, güvenlik ekiplerinin hızlı müdahale yapmasını sağlar.</a:t>
            </a:r>
          </a:p>
          <a:p>
            <a:pPr>
              <a:buFont typeface="+mj-lt"/>
              <a:buAutoNum type="arabicPeriod"/>
            </a:pPr>
            <a:r>
              <a:rPr lang="tr-TR" b="1" dirty="0"/>
              <a:t>Sonuçların Analizi:</a:t>
            </a:r>
            <a:endParaRPr lang="tr-TR" dirty="0"/>
          </a:p>
          <a:p>
            <a:pPr marL="742950" lvl="1" indent="-285750">
              <a:buFont typeface="+mj-lt"/>
              <a:buAutoNum type="arabicPeriod"/>
            </a:pPr>
            <a:r>
              <a:rPr lang="tr-TR" b="1" dirty="0"/>
              <a:t>Performans Değerlendirme:</a:t>
            </a:r>
            <a:r>
              <a:rPr lang="tr-TR" dirty="0"/>
              <a:t> Modelin doğruluğu, hassasiyeti ve özgüllüğü gibi metriklerle değerlendirilir. Şüpheli davranışların doğru tespiti, modelin etkinliğini gösterir.</a:t>
            </a:r>
          </a:p>
          <a:p>
            <a:pPr marL="742950" lvl="1" indent="-285750">
              <a:buFont typeface="+mj-lt"/>
              <a:buAutoNum type="arabicPeriod"/>
            </a:pPr>
            <a:r>
              <a:rPr lang="tr-TR" b="1" dirty="0"/>
              <a:t>Geri Bildirim ve İyileştirme:</a:t>
            </a:r>
            <a:r>
              <a:rPr lang="tr-TR" dirty="0"/>
              <a:t> Güvenlik personelinden geri bildirim alınarak modelin performansı sürekli olarak iyileştirilir. Eğitim verileri ve model parametreleri gerektiğinde güncellenir.</a:t>
            </a:r>
          </a:p>
          <a:p>
            <a:pPr>
              <a:buFont typeface="+mj-lt"/>
              <a:buAutoNum type="arabicPeriod"/>
            </a:pPr>
            <a:r>
              <a:rPr lang="tr-TR" b="1" dirty="0"/>
              <a:t>Sonuçlar ve Uygulama:</a:t>
            </a:r>
            <a:endParaRPr lang="tr-TR" dirty="0"/>
          </a:p>
          <a:p>
            <a:pPr marL="742950" lvl="1" indent="-285750">
              <a:buFont typeface="+mj-lt"/>
              <a:buAutoNum type="arabicPeriod"/>
            </a:pPr>
            <a:r>
              <a:rPr lang="tr-TR" b="1" dirty="0"/>
              <a:t>Sonuçlar:</a:t>
            </a:r>
            <a:r>
              <a:rPr lang="tr-TR" dirty="0"/>
              <a:t> Model, güvenlik kameralarındaki görüntülerde nesneleri ve şüpheli davranışları etkili bir şekilde tespit eder. Bu, güvenlik sistemlerinin daha akıllı ve proaktif hale gelmesini sağlar.</a:t>
            </a:r>
          </a:p>
          <a:p>
            <a:pPr marL="742950" lvl="1" indent="-285750">
              <a:buFont typeface="+mj-lt"/>
              <a:buAutoNum type="arabicPeriod"/>
            </a:pPr>
            <a:r>
              <a:rPr lang="tr-TR" b="1" dirty="0"/>
              <a:t>Uygulama:</a:t>
            </a:r>
            <a:r>
              <a:rPr lang="tr-TR" dirty="0"/>
              <a:t> Model, çeşitli güvenlik uygulamalarında kullanılabilir:</a:t>
            </a:r>
          </a:p>
          <a:p>
            <a:pPr marL="1143000" lvl="2" indent="-228600">
              <a:buFont typeface="+mj-lt"/>
              <a:buAutoNum type="arabicPeriod"/>
            </a:pPr>
            <a:r>
              <a:rPr lang="tr-TR" b="1" dirty="0"/>
              <a:t>Güvenlik İzleme:</a:t>
            </a:r>
            <a:r>
              <a:rPr lang="tr-TR" dirty="0"/>
              <a:t> Güvenlik kameralarındaki görüntülerin sürekli olarak izlenmesi ve anormal davranışların anında bildirilmesi.</a:t>
            </a:r>
          </a:p>
          <a:p>
            <a:pPr marL="1143000" lvl="2" indent="-228600">
              <a:buFont typeface="+mj-lt"/>
              <a:buAutoNum type="arabicPeriod"/>
            </a:pPr>
            <a:r>
              <a:rPr lang="tr-TR" b="1" dirty="0"/>
              <a:t>Acil Müdahale:</a:t>
            </a:r>
            <a:r>
              <a:rPr lang="tr-TR" dirty="0"/>
              <a:t> Şüpheli hareketlerin tespiti durumunda güvenlik ekiplerine hızlı uyarılar göndermek.</a:t>
            </a:r>
          </a:p>
          <a:p>
            <a:pPr marL="1143000" lvl="2" indent="-228600">
              <a:buFont typeface="+mj-lt"/>
              <a:buAutoNum type="arabicPeriod"/>
            </a:pPr>
            <a:r>
              <a:rPr lang="tr-TR" b="1" dirty="0"/>
              <a:t>Analiz ve Raporlama:</a:t>
            </a:r>
            <a:r>
              <a:rPr lang="tr-TR" dirty="0"/>
              <a:t> Güvenlik olaylarının ve davranışlarının analizi için raporlar oluşturmak.</a:t>
            </a:r>
          </a:p>
          <a:p>
            <a:r>
              <a:rPr lang="tr-TR" b="1" dirty="0"/>
              <a:t>Örnek Kullanım Senaryoları:</a:t>
            </a:r>
            <a:endParaRPr lang="tr-TR" dirty="0"/>
          </a:p>
          <a:p>
            <a:pPr>
              <a:buFont typeface="Arial" panose="020B0604020202020204" pitchFamily="34" charset="0"/>
              <a:buChar char="•"/>
            </a:pPr>
            <a:r>
              <a:rPr lang="tr-TR" b="1" dirty="0"/>
              <a:t>Güvenlik Binaları:</a:t>
            </a:r>
            <a:r>
              <a:rPr lang="tr-TR" dirty="0"/>
              <a:t> Ofis binalarında veya kamu alanlarında güvenliği artırmak için.</a:t>
            </a:r>
          </a:p>
          <a:p>
            <a:pPr>
              <a:buFont typeface="Arial" panose="020B0604020202020204" pitchFamily="34" charset="0"/>
              <a:buChar char="•"/>
            </a:pPr>
            <a:r>
              <a:rPr lang="tr-TR" b="1" dirty="0"/>
              <a:t>Kamu Güvenliği:</a:t>
            </a:r>
            <a:r>
              <a:rPr lang="tr-TR" dirty="0"/>
              <a:t> Kalabalık etkinliklerde veya açık alanlarda güvenliği sağlamak için.</a:t>
            </a:r>
          </a:p>
          <a:p>
            <a:pPr>
              <a:buFont typeface="Arial" panose="020B0604020202020204" pitchFamily="34" charset="0"/>
              <a:buChar char="•"/>
            </a:pPr>
            <a:r>
              <a:rPr lang="tr-TR" b="1" dirty="0"/>
              <a:t>Acil Durum Yanıtı:</a:t>
            </a:r>
            <a:r>
              <a:rPr lang="tr-TR" dirty="0"/>
              <a:t> Şüpheli hareketlerin hızlı bir şekilde tespit edilmesi ve müdahale edilmesi için.</a:t>
            </a:r>
          </a:p>
          <a:p>
            <a:r>
              <a:rPr lang="tr-TR" b="1" dirty="0"/>
              <a:t>Sonuç:</a:t>
            </a:r>
            <a:r>
              <a:rPr lang="tr-TR" dirty="0"/>
              <a:t> Transfer Öğrenimi, güvenlik kameralarındaki nesne tanıma ve şüpheli davranışların tespiti konusunda güçlü bir araçtır. Bu proje, güvenlik sistemlerinin etkinliğini artırarak daha güvenli ve kontrol edilebilir ortamlar sağlar.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44</a:t>
            </a:fld>
            <a:endParaRPr lang="tr-TR"/>
          </a:p>
        </p:txBody>
      </p:sp>
    </p:spTree>
    <p:extLst>
      <p:ext uri="{BB962C8B-B14F-4D97-AF65-F5344CB8AC3E}">
        <p14:creationId xmlns:p14="http://schemas.microsoft.com/office/powerpoint/2010/main" val="1686383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45</a:t>
            </a:fld>
            <a:endParaRPr lang="tr-TR"/>
          </a:p>
        </p:txBody>
      </p:sp>
    </p:spTree>
    <p:extLst>
      <p:ext uri="{BB962C8B-B14F-4D97-AF65-F5344CB8AC3E}">
        <p14:creationId xmlns:p14="http://schemas.microsoft.com/office/powerpoint/2010/main" val="1674873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Proje Örneği: Beyin Tümörü Tespiti için Derin Öğrenme Modeli</a:t>
            </a:r>
          </a:p>
          <a:p>
            <a:r>
              <a:rPr lang="tr-TR" b="1" dirty="0"/>
              <a:t>Proje Açıklaması:</a:t>
            </a:r>
            <a:r>
              <a:rPr lang="tr-TR" dirty="0"/>
              <a:t> Bu projede, beyin tümörlerinin tespiti için derin öğrenme teknikleri kullanılarak bir model geliştirilir. Özellikle, manyetik rezonans görüntüleri (MRG) üzerinde beyin tümörlerinin otomatik olarak tanımlanması ve sınıflandırılması hedeflenir.</a:t>
            </a:r>
          </a:p>
          <a:p>
            <a:r>
              <a:rPr lang="tr-TR" b="1" dirty="0"/>
              <a:t>Projenin Detayları:</a:t>
            </a:r>
            <a:endParaRPr lang="tr-TR" dirty="0"/>
          </a:p>
          <a:p>
            <a:pPr>
              <a:buFont typeface="+mj-lt"/>
              <a:buAutoNum type="arabicPeriod"/>
            </a:pPr>
            <a:r>
              <a:rPr lang="tr-TR" b="1" dirty="0"/>
              <a:t>Veri Toplama:</a:t>
            </a:r>
            <a:endParaRPr lang="tr-TR" dirty="0"/>
          </a:p>
          <a:p>
            <a:pPr marL="742950" lvl="1" indent="-285750">
              <a:buFont typeface="+mj-lt"/>
              <a:buAutoNum type="arabicPeriod"/>
            </a:pPr>
            <a:r>
              <a:rPr lang="tr-TR" b="1" dirty="0"/>
              <a:t>Veri Seti:</a:t>
            </a:r>
            <a:r>
              <a:rPr lang="tr-TR" dirty="0"/>
              <a:t> Beyin MR görüntülerini içeren bir veri seti kullanılır. Bu veri seti, çeşitli beyin tümörlerinin (örneğin, gliomalar, </a:t>
            </a:r>
            <a:r>
              <a:rPr lang="tr-TR" dirty="0" err="1"/>
              <a:t>meningiomalar</a:t>
            </a:r>
            <a:r>
              <a:rPr lang="tr-TR" dirty="0"/>
              <a:t>, metastatik tümörler) bulunduğu görüntüleri içerir.</a:t>
            </a:r>
          </a:p>
          <a:p>
            <a:pPr marL="742950" lvl="1" indent="-285750">
              <a:buFont typeface="+mj-lt"/>
              <a:buAutoNum type="arabicPeriod"/>
            </a:pPr>
            <a:r>
              <a:rPr lang="tr-TR" b="1" dirty="0"/>
              <a:t>Kaynak:</a:t>
            </a:r>
            <a:r>
              <a:rPr lang="tr-TR" dirty="0"/>
              <a:t> Kimi tıbbi görüntü veri setleri, örneğin, </a:t>
            </a:r>
            <a:r>
              <a:rPr lang="tr-TR" dirty="0" err="1"/>
              <a:t>BraTS</a:t>
            </a:r>
            <a:r>
              <a:rPr lang="tr-TR" dirty="0"/>
              <a:t> (Brain </a:t>
            </a:r>
            <a:r>
              <a:rPr lang="tr-TR" dirty="0" err="1"/>
              <a:t>Tumor</a:t>
            </a:r>
            <a:r>
              <a:rPr lang="tr-TR" dirty="0"/>
              <a:t> </a:t>
            </a:r>
            <a:r>
              <a:rPr lang="tr-TR" dirty="0" err="1"/>
              <a:t>Segmentation</a:t>
            </a:r>
            <a:r>
              <a:rPr lang="tr-TR" dirty="0"/>
              <a:t>) veri seti, bu tür projelerde yaygın olarak kullanılabilir.</a:t>
            </a:r>
          </a:p>
          <a:p>
            <a:pPr>
              <a:buFont typeface="+mj-lt"/>
              <a:buAutoNum type="arabicPeriod"/>
            </a:pPr>
            <a:r>
              <a:rPr lang="tr-TR" b="1" dirty="0"/>
              <a:t>Veri Ön İşleme:</a:t>
            </a:r>
            <a:endParaRPr lang="tr-TR" dirty="0"/>
          </a:p>
          <a:p>
            <a:pPr marL="742950" lvl="1" indent="-285750">
              <a:buFont typeface="+mj-lt"/>
              <a:buAutoNum type="arabicPeriod"/>
            </a:pPr>
            <a:r>
              <a:rPr lang="tr-TR" b="1" dirty="0"/>
              <a:t>Görüntü Temizleme:</a:t>
            </a:r>
            <a:r>
              <a:rPr lang="tr-TR" dirty="0"/>
              <a:t> Görüntülerdeki gürültü ve bozulmalardan temizleme.</a:t>
            </a:r>
          </a:p>
          <a:p>
            <a:pPr marL="742950" lvl="1" indent="-285750">
              <a:buFont typeface="+mj-lt"/>
              <a:buAutoNum type="arabicPeriod"/>
            </a:pPr>
            <a:r>
              <a:rPr lang="tr-TR" b="1" dirty="0"/>
              <a:t>Ölçekleme ve Normalizasyon:</a:t>
            </a:r>
            <a:r>
              <a:rPr lang="tr-TR" dirty="0"/>
              <a:t> Görüntüleri standart bir boyuta (örneğin, 256x256 piksel) ölçekleme ve piksel değerlerini normalize etme.</a:t>
            </a:r>
          </a:p>
          <a:p>
            <a:pPr marL="742950" lvl="1" indent="-285750">
              <a:buFont typeface="+mj-lt"/>
              <a:buAutoNum type="arabicPeriod"/>
            </a:pPr>
            <a:r>
              <a:rPr lang="tr-TR" b="1" dirty="0"/>
              <a:t>Etiketleme:</a:t>
            </a:r>
            <a:r>
              <a:rPr lang="tr-TR" dirty="0"/>
              <a:t> Tümörlerin türlerini ve sınırlarını etiketleme. Tümör bölgeleri maskelerle işaretlenir.</a:t>
            </a:r>
          </a:p>
          <a:p>
            <a:pPr>
              <a:buFont typeface="+mj-lt"/>
              <a:buAutoNum type="arabicPeriod"/>
            </a:pPr>
            <a:r>
              <a:rPr lang="tr-TR" b="1" dirty="0"/>
              <a:t>Model Seçimi ve Eğitim:</a:t>
            </a:r>
            <a:endParaRPr lang="tr-TR" dirty="0"/>
          </a:p>
          <a:p>
            <a:pPr marL="742950" lvl="1" indent="-285750">
              <a:buFont typeface="+mj-lt"/>
              <a:buAutoNum type="arabicPeriod"/>
            </a:pPr>
            <a:r>
              <a:rPr lang="tr-TR" b="1" dirty="0"/>
              <a:t>Model:</a:t>
            </a:r>
            <a:r>
              <a:rPr lang="tr-TR" dirty="0"/>
              <a:t> </a:t>
            </a:r>
            <a:r>
              <a:rPr lang="tr-TR" dirty="0" err="1"/>
              <a:t>ResNet</a:t>
            </a:r>
            <a:r>
              <a:rPr lang="tr-TR" dirty="0"/>
              <a:t> veya U-Net gibi derin öğrenme modelleri seçilir. U-Net, özellikle tıbbi görüntü segmentasyonu için uygundur, çünkü görüntüdeki nesnelerin sınırlarını iyi bir şekilde tanıyabilir.</a:t>
            </a:r>
          </a:p>
          <a:p>
            <a:pPr marL="742950" lvl="1" indent="-285750">
              <a:buFont typeface="+mj-lt"/>
              <a:buAutoNum type="arabicPeriod"/>
            </a:pPr>
            <a:r>
              <a:rPr lang="tr-TR" b="1" dirty="0"/>
              <a:t>Transfer Öğrenimi:</a:t>
            </a:r>
            <a:r>
              <a:rPr lang="tr-TR" dirty="0"/>
              <a:t> Eğer uygunsa, önceden eğitimli bir model üzerinde </a:t>
            </a:r>
            <a:r>
              <a:rPr lang="tr-TR" dirty="0" err="1"/>
              <a:t>fine-tuning</a:t>
            </a:r>
            <a:r>
              <a:rPr lang="tr-TR" dirty="0"/>
              <a:t> (ince ayar) yapılabilir. Örneğin, genel nesne tanıma için eğitim almış bir </a:t>
            </a:r>
            <a:r>
              <a:rPr lang="tr-TR" dirty="0" err="1"/>
              <a:t>ResNet</a:t>
            </a:r>
            <a:r>
              <a:rPr lang="tr-TR" dirty="0"/>
              <a:t> modeli kullanılabilir.</a:t>
            </a:r>
          </a:p>
          <a:p>
            <a:pPr marL="742950" lvl="1" indent="-285750">
              <a:buFont typeface="+mj-lt"/>
              <a:buAutoNum type="arabicPeriod"/>
            </a:pPr>
            <a:r>
              <a:rPr lang="tr-TR" b="1" dirty="0"/>
              <a:t>Eğitim:</a:t>
            </a:r>
            <a:r>
              <a:rPr lang="tr-TR" dirty="0"/>
              <a:t> Model, beyin MR görüntülerindeki tümörleri tanımak için eğitim verileri üzerinde eğitilir. Eğitim sürecinde çapraz doğrulama ve </a:t>
            </a:r>
            <a:r>
              <a:rPr lang="tr-TR" dirty="0" err="1"/>
              <a:t>overfitting’i</a:t>
            </a:r>
            <a:r>
              <a:rPr lang="tr-TR" dirty="0"/>
              <a:t> önlemek için teknikler uygulanır.</a:t>
            </a:r>
          </a:p>
          <a:p>
            <a:pPr>
              <a:buFont typeface="+mj-lt"/>
              <a:buAutoNum type="arabicPeriod"/>
            </a:pPr>
            <a:r>
              <a:rPr lang="tr-TR" b="1" dirty="0"/>
              <a:t>Performans Değerlendirme:</a:t>
            </a:r>
            <a:endParaRPr lang="tr-TR" dirty="0"/>
          </a:p>
          <a:p>
            <a:pPr marL="742950" lvl="1" indent="-285750">
              <a:buFont typeface="+mj-lt"/>
              <a:buAutoNum type="arabicPeriod"/>
            </a:pPr>
            <a:r>
              <a:rPr lang="tr-TR" b="1" dirty="0" err="1"/>
              <a:t>Metikler</a:t>
            </a:r>
            <a:r>
              <a:rPr lang="tr-TR" b="1" dirty="0"/>
              <a:t>:</a:t>
            </a:r>
            <a:r>
              <a:rPr lang="tr-TR" dirty="0"/>
              <a:t> Modelin performansı doğruluk, hassasiyet, geri çağırma (</a:t>
            </a:r>
            <a:r>
              <a:rPr lang="tr-TR" dirty="0" err="1"/>
              <a:t>recall</a:t>
            </a:r>
            <a:r>
              <a:rPr lang="tr-TR" dirty="0"/>
              <a:t>) ve F1 skoru gibi metriklerle değerlendirilir.</a:t>
            </a:r>
          </a:p>
          <a:p>
            <a:pPr marL="742950" lvl="1" indent="-285750">
              <a:buFont typeface="+mj-lt"/>
              <a:buAutoNum type="arabicPeriod"/>
            </a:pPr>
            <a:r>
              <a:rPr lang="tr-TR" b="1" dirty="0"/>
              <a:t>Görselleştirme:</a:t>
            </a:r>
            <a:r>
              <a:rPr lang="tr-TR" dirty="0"/>
              <a:t> Modelin tespit ettiği tümörler ve segmentasyon sonuçları, orijinal görüntüler üzerinde görselleştirilir. Bu, modelin tümörleri doğru bir şekilde sınıflandırıp sınıflandırmadığını gösterir.</a:t>
            </a:r>
          </a:p>
          <a:p>
            <a:pPr>
              <a:buFont typeface="+mj-lt"/>
              <a:buAutoNum type="arabicPeriod"/>
            </a:pPr>
            <a:r>
              <a:rPr lang="tr-TR" b="1" dirty="0"/>
              <a:t>Sonuçların Analizi ve İyileştirme:</a:t>
            </a:r>
            <a:endParaRPr lang="tr-TR" dirty="0"/>
          </a:p>
          <a:p>
            <a:pPr marL="742950" lvl="1" indent="-285750">
              <a:buFont typeface="+mj-lt"/>
              <a:buAutoNum type="arabicPeriod"/>
            </a:pPr>
            <a:r>
              <a:rPr lang="tr-TR" b="1" dirty="0"/>
              <a:t>Sonuçlar:</a:t>
            </a:r>
            <a:r>
              <a:rPr lang="tr-TR" dirty="0"/>
              <a:t> Modelin tespit ve sınıflandırma doğruluğu analiz edilir. Eksiklikler ve yanlış sınıflandırmalar incelenir.</a:t>
            </a:r>
          </a:p>
          <a:p>
            <a:pPr marL="742950" lvl="1" indent="-285750">
              <a:buFont typeface="+mj-lt"/>
              <a:buAutoNum type="arabicPeriod"/>
            </a:pPr>
            <a:r>
              <a:rPr lang="tr-TR" b="1" dirty="0"/>
              <a:t>İyileştirme:</a:t>
            </a:r>
            <a:r>
              <a:rPr lang="tr-TR" dirty="0"/>
              <a:t> Modelin performansını artırmak için </a:t>
            </a:r>
            <a:r>
              <a:rPr lang="tr-TR" dirty="0" err="1"/>
              <a:t>hiperparametre</a:t>
            </a:r>
            <a:r>
              <a:rPr lang="tr-TR" dirty="0"/>
              <a:t> ayarları yapılır ve gerekirse daha fazla veri toplanarak modelin eğitimi tekrar edilir.</a:t>
            </a:r>
          </a:p>
          <a:p>
            <a:pPr>
              <a:buFont typeface="+mj-lt"/>
              <a:buAutoNum type="arabicPeriod"/>
            </a:pPr>
            <a:r>
              <a:rPr lang="tr-TR" b="1" dirty="0"/>
              <a:t>Sonuçların Uygulanması:</a:t>
            </a:r>
            <a:endParaRPr lang="tr-TR" dirty="0"/>
          </a:p>
          <a:p>
            <a:pPr marL="742950" lvl="1" indent="-285750">
              <a:buFont typeface="+mj-lt"/>
              <a:buAutoNum type="arabicPeriod"/>
            </a:pPr>
            <a:r>
              <a:rPr lang="tr-TR" b="1" dirty="0"/>
              <a:t>Klinik Kullanım:</a:t>
            </a:r>
            <a:r>
              <a:rPr lang="tr-TR" dirty="0"/>
              <a:t> Model, beyin tümörlerinin hızlı ve doğru bir şekilde teşhis edilmesine yardımcı olur. Klinik ortamda, radyologların karar verme süreçlerini desteklemek için kullanılabilir.</a:t>
            </a:r>
          </a:p>
          <a:p>
            <a:pPr marL="742950" lvl="1" indent="-285750">
              <a:buFont typeface="+mj-lt"/>
              <a:buAutoNum type="arabicPeriod"/>
            </a:pPr>
            <a:r>
              <a:rPr lang="tr-TR" b="1" dirty="0"/>
              <a:t>Geri Bildirim:</a:t>
            </a:r>
            <a:r>
              <a:rPr lang="tr-TR" dirty="0"/>
              <a:t> Modelin klinik sonuçlar üzerindeki etkisi değerlendirilir ve radyologlardan geri bildirim alınarak modelin doğruluğu ve güvenilirliği artırılır.</a:t>
            </a:r>
          </a:p>
          <a:p>
            <a:r>
              <a:rPr lang="tr-TR" b="1" dirty="0"/>
              <a:t>Örnek Kullanım Senaryoları:</a:t>
            </a:r>
            <a:endParaRPr lang="tr-TR" dirty="0"/>
          </a:p>
          <a:p>
            <a:pPr>
              <a:buFont typeface="Arial" panose="020B0604020202020204" pitchFamily="34" charset="0"/>
              <a:buChar char="•"/>
            </a:pPr>
            <a:r>
              <a:rPr lang="tr-TR" b="1" dirty="0"/>
              <a:t>Radyolojik Teşhis:</a:t>
            </a:r>
            <a:r>
              <a:rPr lang="tr-TR" dirty="0"/>
              <a:t> Radyologlara beyin tümörlerini hızlı ve doğru bir şekilde teşhis etmeleri için yardımcı olabilir.</a:t>
            </a:r>
          </a:p>
          <a:p>
            <a:pPr>
              <a:buFont typeface="Arial" panose="020B0604020202020204" pitchFamily="34" charset="0"/>
              <a:buChar char="•"/>
            </a:pPr>
            <a:r>
              <a:rPr lang="tr-TR" b="1" dirty="0"/>
              <a:t>Tümör İzleme:</a:t>
            </a:r>
            <a:r>
              <a:rPr lang="tr-TR" dirty="0"/>
              <a:t> Tümörlerin büyüme ve değişimlerini izlemek için kullanılabilir.</a:t>
            </a:r>
          </a:p>
          <a:p>
            <a:pPr>
              <a:buFont typeface="Arial" panose="020B0604020202020204" pitchFamily="34" charset="0"/>
              <a:buChar char="•"/>
            </a:pPr>
            <a:r>
              <a:rPr lang="tr-TR" b="1" dirty="0"/>
              <a:t>Klinik Araştırmalar:</a:t>
            </a:r>
            <a:r>
              <a:rPr lang="tr-TR" dirty="0"/>
              <a:t> Beyin tümörleri üzerine yapılan araştırmalar ve yeni tedavi yöntemlerinin değerlendirilmesinde kullanılabilir.</a:t>
            </a:r>
          </a:p>
          <a:p>
            <a:r>
              <a:rPr lang="tr-TR" b="1" dirty="0"/>
              <a:t>Sonuç:</a:t>
            </a:r>
            <a:r>
              <a:rPr lang="tr-TR" dirty="0"/>
              <a:t> Bu proje, beyin tümörlerinin tespiti için derin öğrenme tekniklerinin nasıl uygulanabileceğini gösterir. Modelin doğruluğu ve etkinliği, tıbbi teşhis süreçlerinde önemli bir katkı sağlar ve klinik karar verme süreçlerini destekler.</a:t>
            </a:r>
          </a:p>
          <a:p>
            <a:pPr algn="l"/>
            <a:endParaRPr lang="tr-TR" b="0" i="0" dirty="0">
              <a:solidFill>
                <a:srgbClr val="333333"/>
              </a:solidFill>
              <a:effectLst/>
              <a:latin typeface="AmazonEmber"/>
            </a:endParaRPr>
          </a:p>
          <a:p>
            <a:r>
              <a:rPr lang="tr-TR" b="1" dirty="0" err="1"/>
              <a:t>Conv</a:t>
            </a:r>
            <a:r>
              <a:rPr lang="tr-TR" b="1" dirty="0"/>
              <a:t> Blok</a:t>
            </a:r>
            <a:r>
              <a:rPr lang="tr-TR" dirty="0"/>
              <a:t>, girişin boyutunu değiştirerek öğrenme yaparken "</a:t>
            </a:r>
            <a:r>
              <a:rPr lang="tr-TR" dirty="0" err="1"/>
              <a:t>skip</a:t>
            </a:r>
            <a:r>
              <a:rPr lang="tr-TR" dirty="0"/>
              <a:t> </a:t>
            </a:r>
            <a:r>
              <a:rPr lang="tr-TR" dirty="0" err="1"/>
              <a:t>connection</a:t>
            </a:r>
            <a:r>
              <a:rPr lang="tr-TR" dirty="0"/>
              <a:t>" kullanarak bilgi kaybını önleyen bir </a:t>
            </a:r>
            <a:r>
              <a:rPr lang="tr-TR" dirty="0" err="1"/>
              <a:t>evrişimsel</a:t>
            </a:r>
            <a:r>
              <a:rPr lang="tr-TR" dirty="0"/>
              <a:t> katmandır.</a:t>
            </a:r>
          </a:p>
          <a:p>
            <a:r>
              <a:rPr lang="tr-TR" b="1" dirty="0"/>
              <a:t>Identity Blok</a:t>
            </a:r>
            <a:r>
              <a:rPr lang="tr-TR" dirty="0"/>
              <a:t>, girişin boyutunu değiştirmeden işlem yaparak mevcut bilgiyi "</a:t>
            </a:r>
            <a:r>
              <a:rPr lang="tr-TR" dirty="0" err="1"/>
              <a:t>skip</a:t>
            </a:r>
            <a:r>
              <a:rPr lang="tr-TR" dirty="0"/>
              <a:t> </a:t>
            </a:r>
            <a:r>
              <a:rPr lang="tr-TR" dirty="0" err="1"/>
              <a:t>connection</a:t>
            </a:r>
            <a:r>
              <a:rPr lang="tr-TR" dirty="0"/>
              <a:t>" ile doğrudan çıktıya ekleyen bir </a:t>
            </a:r>
            <a:r>
              <a:rPr lang="tr-TR" dirty="0" err="1"/>
              <a:t>evrişimsel</a:t>
            </a:r>
            <a:r>
              <a:rPr lang="tr-TR" dirty="0"/>
              <a:t> katmandır.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46</a:t>
            </a:fld>
            <a:endParaRPr lang="tr-TR"/>
          </a:p>
        </p:txBody>
      </p:sp>
    </p:spTree>
    <p:extLst>
      <p:ext uri="{BB962C8B-B14F-4D97-AF65-F5344CB8AC3E}">
        <p14:creationId xmlns:p14="http://schemas.microsoft.com/office/powerpoint/2010/main" val="1698799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47</a:t>
            </a:fld>
            <a:endParaRPr lang="tr-TR"/>
          </a:p>
        </p:txBody>
      </p:sp>
    </p:spTree>
    <p:extLst>
      <p:ext uri="{BB962C8B-B14F-4D97-AF65-F5344CB8AC3E}">
        <p14:creationId xmlns:p14="http://schemas.microsoft.com/office/powerpoint/2010/main" val="16481168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Proje Örneği: Tekerlekli Robot ile Nesne Tespiti</a:t>
            </a:r>
          </a:p>
          <a:p>
            <a:r>
              <a:rPr lang="tr-TR" b="1" dirty="0"/>
              <a:t>Proje Açıklaması:</a:t>
            </a:r>
            <a:r>
              <a:rPr lang="tr-TR" dirty="0"/>
              <a:t> Bu projede, derin pekiştirmeli öğrenme kullanılarak tekerlekli bir robotun çevresindeki nesneleri tanıyabilmesi ve etkileşime geçebilmesi amaçlanır. Robot, bir çevreyi tarayarak belirli nesneleri tespit eder ve bu nesnelerle etkili bir şekilde etkileşime geçer.</a:t>
            </a:r>
          </a:p>
          <a:p>
            <a:r>
              <a:rPr lang="tr-TR" b="1" dirty="0"/>
              <a:t>Detaylar:</a:t>
            </a:r>
            <a:endParaRPr lang="tr-TR" dirty="0"/>
          </a:p>
          <a:p>
            <a:pPr>
              <a:buFont typeface="+mj-lt"/>
              <a:buAutoNum type="arabicPeriod"/>
            </a:pPr>
            <a:r>
              <a:rPr lang="tr-TR" b="1" dirty="0"/>
              <a:t>Veri Toplama ve Hazırlık:</a:t>
            </a:r>
            <a:endParaRPr lang="tr-TR" dirty="0"/>
          </a:p>
          <a:p>
            <a:pPr marL="742950" lvl="1" indent="-285750">
              <a:buFont typeface="+mj-lt"/>
              <a:buAutoNum type="arabicPeriod"/>
            </a:pPr>
            <a:r>
              <a:rPr lang="tr-TR" b="1" dirty="0"/>
              <a:t>Veri Kaynağı:</a:t>
            </a:r>
            <a:r>
              <a:rPr lang="tr-TR" dirty="0"/>
              <a:t> Robotun çeşitli açılardan çekilmiş görüntülerini içeren veri setleri kullanılır. Bu görüntüler, robotun bulunduğu çevredeki farklı nesneleri (örneğin, kutular, toplar, engeller) içerir.</a:t>
            </a:r>
          </a:p>
          <a:p>
            <a:pPr marL="742950" lvl="1" indent="-285750">
              <a:buFont typeface="+mj-lt"/>
              <a:buAutoNum type="arabicPeriod"/>
            </a:pPr>
            <a:r>
              <a:rPr lang="tr-TR" b="1" dirty="0"/>
              <a:t>Etiketleme:</a:t>
            </a:r>
            <a:r>
              <a:rPr lang="tr-TR" dirty="0"/>
              <a:t> Nesneler, görüntüler üzerinde etiketlenir. Bu, her nesnenin konumunu ve türünü belirlemek için yapılır. Etiketleme genellikle manuel olarak yapılır veya bir önceden eğitilmiş nesne tanıma modeli kullanılarak gerçekleştirilir.</a:t>
            </a:r>
          </a:p>
          <a:p>
            <a:pPr>
              <a:buFont typeface="+mj-lt"/>
              <a:buAutoNum type="arabicPeriod"/>
            </a:pPr>
            <a:r>
              <a:rPr lang="tr-TR" b="1" dirty="0"/>
              <a:t>Model Seçimi ve Eğitim:</a:t>
            </a:r>
            <a:endParaRPr lang="tr-TR" dirty="0"/>
          </a:p>
          <a:p>
            <a:pPr marL="742950" lvl="1" indent="-285750">
              <a:buFont typeface="+mj-lt"/>
              <a:buAutoNum type="arabicPeriod"/>
            </a:pPr>
            <a:r>
              <a:rPr lang="tr-TR" b="1" dirty="0"/>
              <a:t>Model:</a:t>
            </a:r>
            <a:r>
              <a:rPr lang="tr-TR" dirty="0"/>
              <a:t> Derin pekiştirmeli öğrenme (</a:t>
            </a:r>
            <a:r>
              <a:rPr lang="tr-TR" dirty="0" err="1"/>
              <a:t>Deep</a:t>
            </a:r>
            <a:r>
              <a:rPr lang="tr-TR" dirty="0"/>
              <a:t> </a:t>
            </a:r>
            <a:r>
              <a:rPr lang="tr-TR" dirty="0" err="1"/>
              <a:t>Reinforcement</a:t>
            </a:r>
            <a:r>
              <a:rPr lang="tr-TR" dirty="0"/>
              <a:t> Learning - DRL) kullanılarak, robotun çevresindeki nesneleri algılaması ve sınıflandırması için bir model seçilir. Örneğin, YOLO (</a:t>
            </a:r>
            <a:r>
              <a:rPr lang="tr-TR" dirty="0" err="1"/>
              <a:t>You</a:t>
            </a:r>
            <a:r>
              <a:rPr lang="tr-TR" dirty="0"/>
              <a:t> </a:t>
            </a:r>
            <a:r>
              <a:rPr lang="tr-TR" dirty="0" err="1"/>
              <a:t>Only</a:t>
            </a:r>
            <a:r>
              <a:rPr lang="tr-TR" dirty="0"/>
              <a:t> </a:t>
            </a:r>
            <a:r>
              <a:rPr lang="tr-TR" dirty="0" err="1"/>
              <a:t>Look</a:t>
            </a:r>
            <a:r>
              <a:rPr lang="tr-TR" dirty="0"/>
              <a:t> </a:t>
            </a:r>
            <a:r>
              <a:rPr lang="tr-TR" dirty="0" err="1"/>
              <a:t>Once</a:t>
            </a:r>
            <a:r>
              <a:rPr lang="tr-TR" dirty="0"/>
              <a:t>) veya </a:t>
            </a:r>
            <a:r>
              <a:rPr lang="tr-TR" dirty="0" err="1"/>
              <a:t>Faster</a:t>
            </a:r>
            <a:r>
              <a:rPr lang="tr-TR" dirty="0"/>
              <a:t> R-CNN gibi nesne tespit modelleri, robotun görüntülerden nesneleri tanımasına yardımcı olabilir.</a:t>
            </a:r>
          </a:p>
          <a:p>
            <a:pPr marL="742950" lvl="1" indent="-285750">
              <a:buFont typeface="+mj-lt"/>
              <a:buAutoNum type="arabicPeriod"/>
            </a:pPr>
            <a:r>
              <a:rPr lang="tr-TR" b="1" dirty="0"/>
              <a:t>Pekiştirme Öğrenmesi:</a:t>
            </a:r>
            <a:r>
              <a:rPr lang="tr-TR" dirty="0"/>
              <a:t> Robot, çeşitli eylemler (örneğin, hareket etme, dönme, nesneye yaklaşma) ve ödüller (örneğin, nesneyi doğru şekilde tespit etme) aracılığıyla öğrenir. Bu süreç, robotun çevresindeki nesneleri daha iyi tanımasını ve etkileşimde bulunmasını sağlar.</a:t>
            </a:r>
          </a:p>
          <a:p>
            <a:pPr>
              <a:buFont typeface="+mj-lt"/>
              <a:buAutoNum type="arabicPeriod"/>
            </a:pPr>
            <a:r>
              <a:rPr lang="tr-TR" b="1" dirty="0"/>
              <a:t>Eğitim ve Simülasyon:</a:t>
            </a:r>
            <a:endParaRPr lang="tr-TR" dirty="0"/>
          </a:p>
          <a:p>
            <a:pPr marL="742950" lvl="1" indent="-285750">
              <a:buFont typeface="+mj-lt"/>
              <a:buAutoNum type="arabicPeriod"/>
            </a:pPr>
            <a:r>
              <a:rPr lang="tr-TR" b="1" dirty="0"/>
              <a:t>Simülasyon:</a:t>
            </a:r>
            <a:r>
              <a:rPr lang="tr-TR" dirty="0"/>
              <a:t> Robotun farklı çevre koşullarında nasıl performans gösterdiğini değerlendirmek için simülasyon ortamları kullanılır. Bu, robotun çeşitli senaryolarda nesne tespiti yapmasını ve etkileşimde bulunmasını simüle eder.</a:t>
            </a:r>
          </a:p>
          <a:p>
            <a:pPr marL="742950" lvl="1" indent="-285750">
              <a:buFont typeface="+mj-lt"/>
              <a:buAutoNum type="arabicPeriod"/>
            </a:pPr>
            <a:r>
              <a:rPr lang="tr-TR" b="1" dirty="0"/>
              <a:t>Gerçek Dünya Uygulaması:</a:t>
            </a:r>
            <a:r>
              <a:rPr lang="tr-TR" dirty="0"/>
              <a:t> Eğitim tamamlandığında, model gerçek dünyadaki tekerlekli robota entegre edilir ve robotun gerçek çevrede nesneleri tanıyabilmesi için test edilir.</a:t>
            </a:r>
          </a:p>
          <a:p>
            <a:pPr>
              <a:buFont typeface="+mj-lt"/>
              <a:buAutoNum type="arabicPeriod"/>
            </a:pPr>
            <a:r>
              <a:rPr lang="tr-TR" b="1" dirty="0"/>
              <a:t>Performans Değerlendirme:</a:t>
            </a:r>
            <a:endParaRPr lang="tr-TR" dirty="0"/>
          </a:p>
          <a:p>
            <a:pPr marL="742950" lvl="1" indent="-285750">
              <a:buFont typeface="+mj-lt"/>
              <a:buAutoNum type="arabicPeriod"/>
            </a:pPr>
            <a:r>
              <a:rPr lang="tr-TR" b="1" dirty="0"/>
              <a:t>Doğruluk ve Hassasiyet:</a:t>
            </a:r>
            <a:r>
              <a:rPr lang="tr-TR" dirty="0"/>
              <a:t> Modelin nesne tespiti doğruluğu ve hassasiyeti değerlendirilir. Bu, robotun nesneleri doğru bir şekilde tanıyıp tanımadığını ve doğru eylemleri gerçekleştirip gerçekleştirmediğini belirlemek için yapılır.</a:t>
            </a:r>
          </a:p>
          <a:p>
            <a:pPr marL="742950" lvl="1" indent="-285750">
              <a:buFont typeface="+mj-lt"/>
              <a:buAutoNum type="arabicPeriod"/>
            </a:pPr>
            <a:r>
              <a:rPr lang="tr-TR" b="1" dirty="0"/>
              <a:t>Geri Bildirim:</a:t>
            </a:r>
            <a:r>
              <a:rPr lang="tr-TR" dirty="0"/>
              <a:t> Robotun performansı izlenir ve eksiklikler varsa iyileştirmeler yapılır. Bu, modelin daha doğru ve güvenilir sonuçlar üretmesini sağlar.</a:t>
            </a:r>
          </a:p>
          <a:p>
            <a:pPr>
              <a:buFont typeface="+mj-lt"/>
              <a:buAutoNum type="arabicPeriod"/>
            </a:pPr>
            <a:r>
              <a:rPr lang="tr-TR" b="1" dirty="0"/>
              <a:t>Sonuçların Uygulanması:</a:t>
            </a:r>
            <a:endParaRPr lang="tr-TR" dirty="0"/>
          </a:p>
          <a:p>
            <a:pPr marL="742950" lvl="1" indent="-285750">
              <a:buFont typeface="+mj-lt"/>
              <a:buAutoNum type="arabicPeriod"/>
            </a:pPr>
            <a:r>
              <a:rPr lang="tr-TR" b="1" dirty="0"/>
              <a:t>Gerçek Dünya Kullanımı:</a:t>
            </a:r>
            <a:r>
              <a:rPr lang="tr-TR" dirty="0"/>
              <a:t> Model, tekerlekli robotun çeşitli uygulamalarda kullanılmasını sağlar, örneğin:</a:t>
            </a:r>
          </a:p>
          <a:p>
            <a:pPr marL="1143000" lvl="2" indent="-228600">
              <a:buFont typeface="+mj-lt"/>
              <a:buAutoNum type="arabicPeriod"/>
            </a:pPr>
            <a:r>
              <a:rPr lang="tr-TR" b="1" dirty="0"/>
              <a:t>Depo Yönetimi:</a:t>
            </a:r>
            <a:r>
              <a:rPr lang="tr-TR" dirty="0"/>
              <a:t> Robot, depo raflarında bulunan nesneleri tanıyarak, malzemeleri doğru bir şekilde yerleştirir ve alır.</a:t>
            </a:r>
          </a:p>
          <a:p>
            <a:pPr marL="1143000" lvl="2" indent="-228600">
              <a:buFont typeface="+mj-lt"/>
              <a:buAutoNum type="arabicPeriod"/>
            </a:pPr>
            <a:r>
              <a:rPr lang="tr-TR" b="1" dirty="0"/>
              <a:t>Ev Temizliği:</a:t>
            </a:r>
            <a:r>
              <a:rPr lang="tr-TR" dirty="0"/>
              <a:t> Robot, evdeki çeşitli nesneleri tanıyabilir ve ev temizliği işlemlerini buna göre yapabilir.</a:t>
            </a:r>
          </a:p>
          <a:p>
            <a:pPr marL="1143000" lvl="2" indent="-228600">
              <a:buFont typeface="+mj-lt"/>
              <a:buAutoNum type="arabicPeriod"/>
            </a:pPr>
            <a:r>
              <a:rPr lang="tr-TR" b="1" dirty="0"/>
              <a:t>Yardımcı Robotlar:</a:t>
            </a:r>
            <a:r>
              <a:rPr lang="tr-TR" dirty="0"/>
              <a:t> Robot, çevresindeki engelleri tanıyarak, engellerden kaçınır ve etkileşimde bulunur.</a:t>
            </a:r>
          </a:p>
          <a:p>
            <a:r>
              <a:rPr lang="tr-TR" b="1" dirty="0"/>
              <a:t>Örnek Senaryo:</a:t>
            </a:r>
            <a:endParaRPr lang="tr-TR" dirty="0"/>
          </a:p>
          <a:p>
            <a:r>
              <a:rPr lang="tr-TR" dirty="0"/>
              <a:t>Bir tekerlekli robot, bir depo ortamında çalışıyor. Robot, ortamdaki kutuları, paletleri ve diğer nesneleri tanımalı ve bu nesnelerle etkileşime geçmelidir. Derin pekiştirmeli öğrenme modeli, robotun görüntülerden nesneleri tespit etmesini ve doğru eylemleri (örneğin, nesneye yaklaşma, taşıma) öğrenmesini sağlar. Robot, depodaki nesneleri tanıdıkça, daha hızlı ve etkili bir şekilde görevlerini yerine getirir, bu da operasyonel verimliliği artırır.</a:t>
            </a:r>
          </a:p>
          <a:p>
            <a:r>
              <a:rPr lang="tr-TR" b="1" dirty="0"/>
              <a:t>Sonuç:</a:t>
            </a:r>
            <a:r>
              <a:rPr lang="tr-TR" dirty="0"/>
              <a:t> Derin pekiştirmeli öğrenme kullanılarak tekerlekli bir robotun nesne tespiti, robotun çevresindeki nesneleri etkili bir şekilde tanıyıp etkileşimde bulunmasını sağlar. Bu, çeşitli uygulamalarda robotun performansını artırır ve iş süreçlerini optimize eder.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48</a:t>
            </a:fld>
            <a:endParaRPr lang="tr-TR"/>
          </a:p>
        </p:txBody>
      </p:sp>
    </p:spTree>
    <p:extLst>
      <p:ext uri="{BB962C8B-B14F-4D97-AF65-F5344CB8AC3E}">
        <p14:creationId xmlns:p14="http://schemas.microsoft.com/office/powerpoint/2010/main" val="21605279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49</a:t>
            </a:fld>
            <a:endParaRPr lang="tr-TR"/>
          </a:p>
        </p:txBody>
      </p:sp>
    </p:spTree>
    <p:extLst>
      <p:ext uri="{BB962C8B-B14F-4D97-AF65-F5344CB8AC3E}">
        <p14:creationId xmlns:p14="http://schemas.microsoft.com/office/powerpoint/2010/main" val="2892523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r>
              <a:rPr lang="tr-TR" sz="1200" dirty="0">
                <a:solidFill>
                  <a:srgbClr val="FF0000"/>
                </a:solidFill>
              </a:rPr>
              <a:t>Detaylı Teorik Öğrenim: anlattığım her bir konu ayrıca teorik ve uygulamalı olarak BTK akademi altında eğitim olarak sunulacak.</a:t>
            </a:r>
          </a:p>
          <a:p>
            <a:pPr marL="285750" indent="-285750">
              <a:buFont typeface="Arial" panose="020B0604020202020204" pitchFamily="34" charset="0"/>
              <a:buChar char="•"/>
            </a:pPr>
            <a:r>
              <a:rPr lang="tr-TR" sz="1200" dirty="0">
                <a:solidFill>
                  <a:srgbClr val="FF0000"/>
                </a:solidFill>
              </a:rPr>
              <a:t>Kodlama ve Teknik Beceriler: dediğim gibi</a:t>
            </a:r>
          </a:p>
          <a:p>
            <a:pPr marL="285750" indent="-285750">
              <a:buFont typeface="Arial" panose="020B0604020202020204" pitchFamily="34" charset="0"/>
              <a:buChar char="•"/>
            </a:pPr>
            <a:r>
              <a:rPr lang="tr-TR" sz="1200" dirty="0"/>
              <a:t>Proje ve Case </a:t>
            </a:r>
            <a:r>
              <a:rPr lang="tr-TR" sz="1200" dirty="0" err="1"/>
              <a:t>Study</a:t>
            </a:r>
            <a:r>
              <a:rPr lang="tr-TR" sz="1200" dirty="0"/>
              <a:t> ile Pratik Uygulama: derin öğrenmeyi öğrendikten sonra bu modelleri </a:t>
            </a:r>
            <a:r>
              <a:rPr lang="tr-TR" sz="1200" dirty="0" err="1"/>
              <a:t>kullanakrak</a:t>
            </a:r>
            <a:r>
              <a:rPr lang="tr-TR" sz="1200" dirty="0"/>
              <a:t> farklı alanlarda proje eğitimleri olacak. Mesela </a:t>
            </a:r>
            <a:r>
              <a:rPr lang="tr-TR" sz="1200" dirty="0" err="1"/>
              <a:t>derin_öğrenme_ile_sağlık_atölyesi</a:t>
            </a:r>
            <a:endParaRPr lang="tr-TR" sz="1200" dirty="0"/>
          </a:p>
          <a:p>
            <a:pPr marL="285750" indent="-285750">
              <a:buFont typeface="Arial" panose="020B0604020202020204" pitchFamily="34" charset="0"/>
              <a:buChar char="•"/>
            </a:pPr>
            <a:r>
              <a:rPr lang="tr-TR" sz="1200" dirty="0"/>
              <a:t>İleri Düzey Konular, Araştırmalar ve AI Ürünleri: son </a:t>
            </a:r>
            <a:r>
              <a:rPr lang="tr-TR" sz="1200" dirty="0" err="1"/>
              <a:t>olarakda</a:t>
            </a:r>
            <a:r>
              <a:rPr lang="tr-TR" sz="1200" dirty="0"/>
              <a:t> ilerleyen aşamalarda </a:t>
            </a:r>
            <a:r>
              <a:rPr lang="tr-TR" sz="1200" dirty="0" err="1"/>
              <a:t>mlops</a:t>
            </a:r>
            <a:r>
              <a:rPr lang="tr-TR" sz="1200" dirty="0"/>
              <a:t> gibi kavramlar ile derin öğrenmeye </a:t>
            </a:r>
            <a:r>
              <a:rPr lang="tr-TR" sz="1200" dirty="0" err="1"/>
              <a:t>yöenlik</a:t>
            </a:r>
            <a:r>
              <a:rPr lang="tr-TR" sz="1200" dirty="0"/>
              <a:t> ürün geliştirme eğitimleri olacak.</a:t>
            </a:r>
          </a:p>
          <a:p>
            <a:pPr marL="285750" indent="-285750">
              <a:buFont typeface="Arial" panose="020B0604020202020204" pitchFamily="34" charset="0"/>
              <a:buChar char="•"/>
            </a:pPr>
            <a:endParaRPr lang="tr-TR" sz="1200" dirty="0">
              <a:solidFill>
                <a:srgbClr val="FF0000"/>
              </a:solidFill>
            </a:endParaRPr>
          </a:p>
          <a:p>
            <a:endParaRPr lang="tr-TR" sz="1200" dirty="0">
              <a:solidFill>
                <a:srgbClr val="FF0000"/>
              </a:solidFill>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5</a:t>
            </a:fld>
            <a:endParaRPr lang="tr-TR"/>
          </a:p>
        </p:txBody>
      </p:sp>
    </p:spTree>
    <p:extLst>
      <p:ext uri="{BB962C8B-B14F-4D97-AF65-F5344CB8AC3E}">
        <p14:creationId xmlns:p14="http://schemas.microsoft.com/office/powerpoint/2010/main" val="17204887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Proje Örneği: </a:t>
            </a:r>
            <a:r>
              <a:rPr lang="tr-TR" b="1" dirty="0" err="1"/>
              <a:t>İngilizce’den</a:t>
            </a:r>
            <a:r>
              <a:rPr lang="tr-TR" b="1" dirty="0"/>
              <a:t> </a:t>
            </a:r>
            <a:r>
              <a:rPr lang="tr-TR" b="1" dirty="0" err="1"/>
              <a:t>Çince’ye</a:t>
            </a:r>
            <a:r>
              <a:rPr lang="tr-TR" b="1" dirty="0"/>
              <a:t> Otomatik Çeviri Sistemi</a:t>
            </a:r>
          </a:p>
          <a:p>
            <a:r>
              <a:rPr lang="tr-TR" b="1" dirty="0"/>
              <a:t>Proje Açıklaması:</a:t>
            </a:r>
            <a:r>
              <a:rPr lang="tr-TR" dirty="0"/>
              <a:t> Bu projede, </a:t>
            </a:r>
            <a:r>
              <a:rPr lang="tr-TR" dirty="0" err="1"/>
              <a:t>Transformer</a:t>
            </a:r>
            <a:r>
              <a:rPr lang="tr-TR" dirty="0"/>
              <a:t> mimarisini kullanarak İngilizce metinleri </a:t>
            </a:r>
            <a:r>
              <a:rPr lang="tr-TR" dirty="0" err="1"/>
              <a:t>Çince’ye</a:t>
            </a:r>
            <a:r>
              <a:rPr lang="tr-TR" dirty="0"/>
              <a:t> otomatik olarak çevirecek bir çeviri sistemi geliştirilir. Sistem, dil engellerini aşarak farklı dillerde etkili iletişimi destekler.</a:t>
            </a:r>
          </a:p>
          <a:p>
            <a:r>
              <a:rPr lang="tr-TR" b="1" dirty="0"/>
              <a:t>Adımlar:</a:t>
            </a:r>
            <a:endParaRPr lang="tr-TR" dirty="0"/>
          </a:p>
          <a:p>
            <a:pPr>
              <a:buFont typeface="+mj-lt"/>
              <a:buAutoNum type="arabicPeriod"/>
            </a:pPr>
            <a:r>
              <a:rPr lang="tr-TR" b="1" dirty="0"/>
              <a:t>Veri Toplama ve Hazırlık:</a:t>
            </a:r>
            <a:endParaRPr lang="tr-TR" dirty="0"/>
          </a:p>
          <a:p>
            <a:pPr marL="742950" lvl="1" indent="-285750">
              <a:buFont typeface="+mj-lt"/>
              <a:buAutoNum type="arabicPeriod"/>
            </a:pPr>
            <a:r>
              <a:rPr lang="tr-TR" b="1" dirty="0"/>
              <a:t>Veri Kaynağı:</a:t>
            </a:r>
            <a:r>
              <a:rPr lang="tr-TR" dirty="0"/>
              <a:t> İngilizce ve Çince dillerinde paralel metin verileri toplanır. Bu veriler, çeviri yapılacak metinleri içeren kitaplar, makaleler, haber bültenleri, web siteleri veya diğer kaynaklardan elde edilebilir.</a:t>
            </a:r>
          </a:p>
          <a:p>
            <a:pPr marL="742950" lvl="1" indent="-285750">
              <a:buFont typeface="+mj-lt"/>
              <a:buAutoNum type="arabicPeriod"/>
            </a:pPr>
            <a:r>
              <a:rPr lang="tr-TR" b="1" dirty="0"/>
              <a:t>Ön İşleme:</a:t>
            </a:r>
            <a:r>
              <a:rPr lang="tr-TR" dirty="0"/>
              <a:t> Toplanan metinler temizlenir ve normalize edilir. Çeviri yapılacak metinler, </a:t>
            </a:r>
            <a:r>
              <a:rPr lang="tr-TR" dirty="0" err="1"/>
              <a:t>tokenization</a:t>
            </a:r>
            <a:r>
              <a:rPr lang="tr-TR" dirty="0"/>
              <a:t> (kelimelere veya alt-kelimelere ayırma) işlemi ile işlenir. Bu adımda, metinler dil modellemesi için uygun formata dönüştürülür.</a:t>
            </a:r>
          </a:p>
          <a:p>
            <a:pPr>
              <a:buFont typeface="+mj-lt"/>
              <a:buAutoNum type="arabicPeriod"/>
            </a:pPr>
            <a:r>
              <a:rPr lang="tr-TR" b="1" dirty="0"/>
              <a:t>Model Seçimi ve Eğitim:</a:t>
            </a:r>
            <a:endParaRPr lang="tr-TR" dirty="0"/>
          </a:p>
          <a:p>
            <a:pPr marL="742950" lvl="1" indent="-285750">
              <a:buFont typeface="+mj-lt"/>
              <a:buAutoNum type="arabicPeriod"/>
            </a:pPr>
            <a:r>
              <a:rPr lang="tr-TR" b="1" dirty="0"/>
              <a:t>Model Seçimi:</a:t>
            </a:r>
            <a:r>
              <a:rPr lang="tr-TR" dirty="0"/>
              <a:t> </a:t>
            </a:r>
            <a:r>
              <a:rPr lang="tr-TR" dirty="0" err="1"/>
              <a:t>Transformer</a:t>
            </a:r>
            <a:r>
              <a:rPr lang="tr-TR" dirty="0"/>
              <a:t> mimarisi kullanılacaktır. Bu genellikle Encoder-</a:t>
            </a:r>
            <a:r>
              <a:rPr lang="tr-TR" dirty="0" err="1"/>
              <a:t>Decoder</a:t>
            </a:r>
            <a:r>
              <a:rPr lang="tr-TR" dirty="0"/>
              <a:t> yapısını içerir:</a:t>
            </a:r>
          </a:p>
          <a:p>
            <a:pPr marL="1143000" lvl="2" indent="-228600">
              <a:buFont typeface="+mj-lt"/>
              <a:buAutoNum type="arabicPeriod"/>
            </a:pPr>
            <a:r>
              <a:rPr lang="tr-TR" b="1" dirty="0"/>
              <a:t>Encoder:</a:t>
            </a:r>
            <a:r>
              <a:rPr lang="tr-TR" dirty="0"/>
              <a:t> İngilizce metni vektörlere dönüştürür.</a:t>
            </a:r>
          </a:p>
          <a:p>
            <a:pPr marL="1143000" lvl="2" indent="-228600">
              <a:buFont typeface="+mj-lt"/>
              <a:buAutoNum type="arabicPeriod"/>
            </a:pPr>
            <a:r>
              <a:rPr lang="tr-TR" b="1" dirty="0" err="1"/>
              <a:t>Decoder</a:t>
            </a:r>
            <a:r>
              <a:rPr lang="tr-TR" b="1" dirty="0"/>
              <a:t>:</a:t>
            </a:r>
            <a:r>
              <a:rPr lang="tr-TR" dirty="0"/>
              <a:t> Bu vektörleri Çince metne dönüştürür.</a:t>
            </a:r>
          </a:p>
          <a:p>
            <a:pPr marL="742950" lvl="1" indent="-285750">
              <a:buFont typeface="+mj-lt"/>
              <a:buAutoNum type="arabicPeriod"/>
            </a:pPr>
            <a:r>
              <a:rPr lang="tr-TR" b="1" dirty="0"/>
              <a:t>Eğitim:</a:t>
            </a:r>
            <a:r>
              <a:rPr lang="tr-TR" dirty="0"/>
              <a:t> Önceden eğitilmiş bir </a:t>
            </a:r>
            <a:r>
              <a:rPr lang="tr-TR" dirty="0" err="1"/>
              <a:t>Transformer</a:t>
            </a:r>
            <a:r>
              <a:rPr lang="tr-TR" dirty="0"/>
              <a:t> modeli (örneğin, T5 veya BERT tabanlı bir model) kullanılabilir. Bu model, büyük bir paralel veri seti üzerinde, yani İngilizce ve Çince çevirisi yapılmış metinler üzerinde eğitilir.</a:t>
            </a:r>
          </a:p>
          <a:p>
            <a:pPr>
              <a:buFont typeface="+mj-lt"/>
              <a:buAutoNum type="arabicPeriod"/>
            </a:pPr>
            <a:r>
              <a:rPr lang="tr-TR" b="1" dirty="0"/>
              <a:t>Değerlendirme ve İyileştirme:</a:t>
            </a:r>
            <a:endParaRPr lang="tr-TR" dirty="0"/>
          </a:p>
          <a:p>
            <a:pPr marL="742950" lvl="1" indent="-285750">
              <a:buFont typeface="+mj-lt"/>
              <a:buAutoNum type="arabicPeriod"/>
            </a:pPr>
            <a:r>
              <a:rPr lang="tr-TR" b="1" dirty="0"/>
              <a:t>Değerlendirme:</a:t>
            </a:r>
            <a:r>
              <a:rPr lang="tr-TR" dirty="0"/>
              <a:t> Modelin çeviri kalitesi çeşitli metrikler kullanılarak değerlendirilir, örneğin BLEU (</a:t>
            </a:r>
            <a:r>
              <a:rPr lang="tr-TR" dirty="0" err="1"/>
              <a:t>Bilingual</a:t>
            </a:r>
            <a:r>
              <a:rPr lang="tr-TR" dirty="0"/>
              <a:t> Evaluation </a:t>
            </a:r>
            <a:r>
              <a:rPr lang="tr-TR" dirty="0" err="1"/>
              <a:t>Understudy</a:t>
            </a:r>
            <a:r>
              <a:rPr lang="tr-TR" dirty="0"/>
              <a:t>) skoru. Bu, modelin ürettiği Çince metnin doğruluğunu ve akıcılığını ölçer.</a:t>
            </a:r>
          </a:p>
          <a:p>
            <a:pPr marL="742950" lvl="1" indent="-285750">
              <a:buFont typeface="+mj-lt"/>
              <a:buAutoNum type="arabicPeriod"/>
            </a:pPr>
            <a:r>
              <a:rPr lang="tr-TR" b="1" dirty="0"/>
              <a:t>İyileştirme:</a:t>
            </a:r>
            <a:r>
              <a:rPr lang="tr-TR" dirty="0"/>
              <a:t> Modelin performansı gözden geçirilir ve gerekiyorsa </a:t>
            </a:r>
            <a:r>
              <a:rPr lang="tr-TR" dirty="0" err="1"/>
              <a:t>hiperparametre</a:t>
            </a:r>
            <a:r>
              <a:rPr lang="tr-TR" dirty="0"/>
              <a:t> ayarları yapılır, veri artırma teknikleri uygulanır ve modelin çıktıları daha iyi sonuçlar elde etmek için optimize edilir.</a:t>
            </a:r>
          </a:p>
          <a:p>
            <a:pPr>
              <a:buFont typeface="+mj-lt"/>
              <a:buAutoNum type="arabicPeriod"/>
            </a:pPr>
            <a:r>
              <a:rPr lang="tr-TR" b="1" dirty="0"/>
              <a:t>Uygulama:</a:t>
            </a:r>
            <a:endParaRPr lang="tr-TR" dirty="0"/>
          </a:p>
          <a:p>
            <a:pPr marL="742950" lvl="1" indent="-285750">
              <a:buFont typeface="+mj-lt"/>
              <a:buAutoNum type="arabicPeriod"/>
            </a:pPr>
            <a:r>
              <a:rPr lang="tr-TR" b="1" dirty="0"/>
              <a:t>Kullanıcı Arayüzü:</a:t>
            </a:r>
            <a:r>
              <a:rPr lang="tr-TR" dirty="0"/>
              <a:t> Çeviri sistemini kullanıcıların erişimine sunacak bir arayüz geliştirilir. Bu, web tabanlı bir uygulama, mobil uygulama veya API olabilir.</a:t>
            </a:r>
          </a:p>
          <a:p>
            <a:pPr marL="742950" lvl="1" indent="-285750">
              <a:buFont typeface="+mj-lt"/>
              <a:buAutoNum type="arabicPeriod"/>
            </a:pPr>
            <a:r>
              <a:rPr lang="tr-TR" b="1" dirty="0"/>
              <a:t>Entegrasyon:</a:t>
            </a:r>
            <a:r>
              <a:rPr lang="tr-TR" dirty="0"/>
              <a:t> Çeviri modeli, İngilizce metinleri otomatik olarak </a:t>
            </a:r>
            <a:r>
              <a:rPr lang="tr-TR" dirty="0" err="1"/>
              <a:t>Çince’ye</a:t>
            </a:r>
            <a:r>
              <a:rPr lang="tr-TR" dirty="0"/>
              <a:t> çevirmek için çeşitli uygulamalara ve platformlara entegre edilir. Bu, uluslararası müşteri desteği, çok dilli içerik oluşturma veya diğer dil tabanlı hizmetler için kullanılabilir.</a:t>
            </a:r>
          </a:p>
          <a:p>
            <a:pPr>
              <a:buFont typeface="+mj-lt"/>
              <a:buAutoNum type="arabicPeriod"/>
            </a:pPr>
            <a:r>
              <a:rPr lang="tr-TR" b="1" dirty="0"/>
              <a:t>Performans İzleme:</a:t>
            </a:r>
            <a:endParaRPr lang="tr-TR" dirty="0"/>
          </a:p>
          <a:p>
            <a:pPr marL="742950" lvl="1" indent="-285750">
              <a:buFont typeface="+mj-lt"/>
              <a:buAutoNum type="arabicPeriod"/>
            </a:pPr>
            <a:r>
              <a:rPr lang="tr-TR" b="1" dirty="0"/>
              <a:t>Gerçek Dünya Testleri:</a:t>
            </a:r>
            <a:r>
              <a:rPr lang="tr-TR" dirty="0"/>
              <a:t> Model, gerçek kullanıcılar tarafından çeşitli senaryolarda test edilir. Çeviri kalitesi ve sistem performansı izlenir.</a:t>
            </a:r>
          </a:p>
          <a:p>
            <a:pPr marL="742950" lvl="1" indent="-285750">
              <a:buFont typeface="+mj-lt"/>
              <a:buAutoNum type="arabicPeriod"/>
            </a:pPr>
            <a:r>
              <a:rPr lang="tr-TR" b="1" dirty="0"/>
              <a:t>Geri Bildirim:</a:t>
            </a:r>
            <a:r>
              <a:rPr lang="tr-TR" dirty="0"/>
              <a:t> Kullanıcılardan geri bildirim toplanır ve modelin geliştirilmesi için bu geri bildirimler kullanılır. Modelin sürekli olarak iyileştirilmesi sağlanır.</a:t>
            </a:r>
          </a:p>
          <a:p>
            <a:r>
              <a:rPr lang="tr-TR" b="1" dirty="0"/>
              <a:t>Örnek Senaryo:</a:t>
            </a:r>
          </a:p>
          <a:p>
            <a:r>
              <a:rPr lang="tr-TR" b="1" dirty="0"/>
              <a:t>Durum:</a:t>
            </a:r>
            <a:r>
              <a:rPr lang="tr-TR" dirty="0"/>
              <a:t> Bir e-ticaret şirketi, İngilizce ürün açıklamalarını </a:t>
            </a:r>
            <a:r>
              <a:rPr lang="tr-TR" dirty="0" err="1"/>
              <a:t>Çince’ye</a:t>
            </a:r>
            <a:r>
              <a:rPr lang="tr-TR" dirty="0"/>
              <a:t> çevirmek istiyor. Şirket, global pazarda daha geniş bir müşteri kitlesine hitap etmek ve Çince konuşan kullanıcılar için ürünlerini erişilebilir hale getirmek istiyor.</a:t>
            </a:r>
          </a:p>
          <a:p>
            <a:pPr>
              <a:buFont typeface="+mj-lt"/>
              <a:buAutoNum type="arabicPeriod"/>
            </a:pPr>
            <a:r>
              <a:rPr lang="tr-TR" b="1" dirty="0"/>
              <a:t>Veri Toplama:</a:t>
            </a:r>
            <a:r>
              <a:rPr lang="tr-TR" dirty="0"/>
              <a:t> Şirket, İngilizce ve Çince dillerinde çevirisi yapılmış ürün açıklamalarını ve kullanıcı yorumlarını içeren büyük bir veri seti toplar.</a:t>
            </a:r>
          </a:p>
          <a:p>
            <a:pPr>
              <a:buFont typeface="+mj-lt"/>
              <a:buAutoNum type="arabicPeriod"/>
            </a:pPr>
            <a:r>
              <a:rPr lang="tr-TR" b="1" dirty="0"/>
              <a:t>Model Eğitim:</a:t>
            </a:r>
            <a:r>
              <a:rPr lang="tr-TR" dirty="0"/>
              <a:t> </a:t>
            </a:r>
            <a:r>
              <a:rPr lang="tr-TR" dirty="0" err="1"/>
              <a:t>Transformer</a:t>
            </a:r>
            <a:r>
              <a:rPr lang="tr-TR" dirty="0"/>
              <a:t> tabanlı bir çeviri modeli (örneğin, </a:t>
            </a:r>
            <a:r>
              <a:rPr lang="tr-TR" dirty="0" err="1"/>
              <a:t>MarianMT</a:t>
            </a:r>
            <a:r>
              <a:rPr lang="tr-TR" dirty="0"/>
              <a:t> veya GPT-3 tabanlı bir model) bu veri seti üzerinde eğitilir. Model, İngilizce ürün açıklamalarını doğru ve akıcı bir şekilde </a:t>
            </a:r>
            <a:r>
              <a:rPr lang="tr-TR" dirty="0" err="1"/>
              <a:t>Çince’ye</a:t>
            </a:r>
            <a:r>
              <a:rPr lang="tr-TR" dirty="0"/>
              <a:t> çevirmeyi öğrenir.</a:t>
            </a:r>
          </a:p>
          <a:p>
            <a:pPr>
              <a:buFont typeface="+mj-lt"/>
              <a:buAutoNum type="arabicPeriod"/>
            </a:pPr>
            <a:r>
              <a:rPr lang="tr-TR" b="1" dirty="0"/>
              <a:t>Uygulama:</a:t>
            </a:r>
            <a:r>
              <a:rPr lang="tr-TR" dirty="0"/>
              <a:t> Çeviri modeli, şirketin e-ticaret sitesinde kullanılır. İngilizce metinler, otomatik olarak </a:t>
            </a:r>
            <a:r>
              <a:rPr lang="tr-TR" dirty="0" err="1"/>
              <a:t>Çince’ye</a:t>
            </a:r>
            <a:r>
              <a:rPr lang="tr-TR" dirty="0"/>
              <a:t> çevrilir ve ürün açıklamaları, kullanıcı yorumları, ve diğer içerikler Çince konuşan müşterilere sunulur.</a:t>
            </a:r>
          </a:p>
          <a:p>
            <a:pPr>
              <a:buFont typeface="+mj-lt"/>
              <a:buAutoNum type="arabicPeriod"/>
            </a:pPr>
            <a:r>
              <a:rPr lang="tr-TR" b="1" dirty="0"/>
              <a:t>Performans İzleme:</a:t>
            </a:r>
            <a:r>
              <a:rPr lang="tr-TR" dirty="0"/>
              <a:t> Modelin çeviri kalitesi ve doğruluğu gerçek kullanıcılar tarafından değerlendirilir. Geri bildirimler doğrultusunda model güncellenir ve optimize edilir.</a:t>
            </a:r>
          </a:p>
          <a:p>
            <a:r>
              <a:rPr lang="tr-TR" b="1" dirty="0"/>
              <a:t>Sonuç:</a:t>
            </a:r>
          </a:p>
          <a:p>
            <a:r>
              <a:rPr lang="tr-TR" dirty="0"/>
              <a:t>Bu </a:t>
            </a:r>
            <a:r>
              <a:rPr lang="tr-TR" dirty="0" err="1"/>
              <a:t>Transformer</a:t>
            </a:r>
            <a:r>
              <a:rPr lang="tr-TR" dirty="0"/>
              <a:t> tabanlı otomatik çeviri sistemi, </a:t>
            </a:r>
            <a:r>
              <a:rPr lang="tr-TR" dirty="0" err="1"/>
              <a:t>İngilizce’den</a:t>
            </a:r>
            <a:r>
              <a:rPr lang="tr-TR" dirty="0"/>
              <a:t> </a:t>
            </a:r>
            <a:r>
              <a:rPr lang="tr-TR" dirty="0" err="1"/>
              <a:t>Çince’ye</a:t>
            </a:r>
            <a:r>
              <a:rPr lang="tr-TR" dirty="0"/>
              <a:t> yüksek kaliteli ve anlamlı çeviriler sağlar. Bu, e-ticaret şirketinin global pazarda daha etkili bir şekilde faaliyet göstermesine ve dil engellerini aşmasına yardımcı olur.</a:t>
            </a:r>
          </a:p>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50</a:t>
            </a:fld>
            <a:endParaRPr lang="tr-TR"/>
          </a:p>
        </p:txBody>
      </p:sp>
    </p:spTree>
    <p:extLst>
      <p:ext uri="{BB962C8B-B14F-4D97-AF65-F5344CB8AC3E}">
        <p14:creationId xmlns:p14="http://schemas.microsoft.com/office/powerpoint/2010/main" val="2293680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endParaRPr lang="tr-TR" b="0" i="0" dirty="0">
              <a:solidFill>
                <a:srgbClr val="333333"/>
              </a:solidFill>
              <a:effectLst/>
              <a:latin typeface="AmazonEmber"/>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51</a:t>
            </a:fld>
            <a:endParaRPr lang="tr-TR"/>
          </a:p>
        </p:txBody>
      </p:sp>
    </p:spTree>
    <p:extLst>
      <p:ext uri="{BB962C8B-B14F-4D97-AF65-F5344CB8AC3E}">
        <p14:creationId xmlns:p14="http://schemas.microsoft.com/office/powerpoint/2010/main" val="1966862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Temel Programlama ve Veri Bilimi</a:t>
            </a:r>
            <a:r>
              <a:rPr lang="tr-TR" dirty="0"/>
              <a:t>: Python gibi bir programlama dilinde yeterlilik sağlamak, veri analizi ve işleme becerileri kazanmak.</a:t>
            </a:r>
          </a:p>
          <a:p>
            <a:r>
              <a:rPr lang="tr-TR" b="1" dirty="0"/>
              <a:t>Makine Öğrenmesi Temelleri</a:t>
            </a:r>
            <a:r>
              <a:rPr lang="tr-TR" dirty="0"/>
              <a:t>: Denetimli ve denetimsiz öğrenme algoritmaları, model değerlendirme metrikleri, </a:t>
            </a:r>
            <a:r>
              <a:rPr lang="tr-TR" dirty="0" err="1"/>
              <a:t>overfitting</a:t>
            </a:r>
            <a:r>
              <a:rPr lang="tr-TR" dirty="0"/>
              <a:t> ve </a:t>
            </a:r>
            <a:r>
              <a:rPr lang="tr-TR" dirty="0" err="1"/>
              <a:t>underfitting</a:t>
            </a:r>
            <a:r>
              <a:rPr lang="tr-TR" dirty="0"/>
              <a:t> kavramları.</a:t>
            </a:r>
          </a:p>
          <a:p>
            <a:r>
              <a:rPr lang="tr-TR" b="1" dirty="0"/>
              <a:t>Veri Toplama ve Ön İşleme</a:t>
            </a:r>
            <a:r>
              <a:rPr lang="tr-TR" dirty="0"/>
              <a:t>: Araçları tanıyacak veri setlerini toplama, veriyi temizleme ve öznitelik mühendisliği yapma.</a:t>
            </a:r>
          </a:p>
          <a:p>
            <a:r>
              <a:rPr lang="tr-TR" b="1" dirty="0"/>
              <a:t>Görüntü İşleme ve Bilgisayarla Görü</a:t>
            </a:r>
            <a:r>
              <a:rPr lang="tr-TR" dirty="0"/>
              <a:t>: Görüntü işleme teknikleri, kenar algılama, segmentasyon, özellik çıkarımı ve derin öğrenme yaklaşımları.</a:t>
            </a:r>
          </a:p>
          <a:p>
            <a:r>
              <a:rPr lang="tr-TR" b="1" dirty="0"/>
              <a:t>Derin Öğrenme ve Sinir Ağları</a:t>
            </a:r>
            <a:r>
              <a:rPr lang="tr-TR" dirty="0"/>
              <a:t>: </a:t>
            </a:r>
            <a:r>
              <a:rPr lang="tr-TR" dirty="0" err="1"/>
              <a:t>Convolutional</a:t>
            </a:r>
            <a:r>
              <a:rPr lang="tr-TR" dirty="0"/>
              <a:t> </a:t>
            </a:r>
            <a:r>
              <a:rPr lang="tr-TR" dirty="0" err="1"/>
              <a:t>Neural</a:t>
            </a:r>
            <a:r>
              <a:rPr lang="tr-TR" dirty="0"/>
              <a:t> Networks (CNN) gibi derin öğrenme mimarileri ve modelleri hakkında bilgi edinme.</a:t>
            </a:r>
          </a:p>
          <a:p>
            <a:r>
              <a:rPr lang="tr-TR" b="1" dirty="0"/>
              <a:t>Model Eğitimi ve Testi</a:t>
            </a:r>
            <a:r>
              <a:rPr lang="tr-TR" dirty="0"/>
              <a:t>: Eğitim, doğrulama ve test aşamaları, modelin performansını değerlendirme, </a:t>
            </a:r>
            <a:r>
              <a:rPr lang="tr-TR" dirty="0" err="1"/>
              <a:t>hiperparametre</a:t>
            </a:r>
            <a:r>
              <a:rPr lang="tr-TR" dirty="0"/>
              <a:t> ayarı.</a:t>
            </a:r>
          </a:p>
          <a:p>
            <a:r>
              <a:rPr lang="tr-TR" b="1" dirty="0"/>
              <a:t>Uygulama Geliştirme ve Entegrasyon</a:t>
            </a:r>
            <a:r>
              <a:rPr lang="tr-TR" dirty="0"/>
              <a:t>: Projeyi gerçek dünyada uygulamak için yazılım geliştirme, API entegrasyonları ve kullanıcı arayüzü tasarımı.</a:t>
            </a:r>
          </a:p>
          <a:p>
            <a:r>
              <a:rPr lang="tr-TR" b="1" dirty="0"/>
              <a:t>Sonuçların Değerlendirilmesi ve İyileştirme</a:t>
            </a:r>
            <a:r>
              <a:rPr lang="tr-TR" dirty="0"/>
              <a:t>: Proje sonuçlarını analiz etme, geri bildirim toplama ve gerekli iyileştirmeleri yapma.</a:t>
            </a:r>
          </a:p>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6</a:t>
            </a:fld>
            <a:endParaRPr lang="tr-TR"/>
          </a:p>
        </p:txBody>
      </p:sp>
    </p:spTree>
    <p:extLst>
      <p:ext uri="{BB962C8B-B14F-4D97-AF65-F5344CB8AC3E}">
        <p14:creationId xmlns:p14="http://schemas.microsoft.com/office/powerpoint/2010/main" val="3718298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b="1" dirty="0"/>
              <a:t>Temel Programlama ve Veri Bilimi</a:t>
            </a:r>
          </a:p>
          <a:p>
            <a:pPr>
              <a:buFont typeface="Arial" panose="020B0604020202020204" pitchFamily="34" charset="0"/>
              <a:buChar char="•"/>
            </a:pPr>
            <a:r>
              <a:rPr lang="tr-TR" b="1" dirty="0"/>
              <a:t>Programlama Dilleri</a:t>
            </a:r>
            <a:r>
              <a:rPr lang="tr-TR" dirty="0"/>
              <a:t>: Python gibi bir dilde yeterlilik sağlama.</a:t>
            </a:r>
          </a:p>
          <a:p>
            <a:pPr>
              <a:buFont typeface="Arial" panose="020B0604020202020204" pitchFamily="34" charset="0"/>
              <a:buChar char="•"/>
            </a:pPr>
            <a:r>
              <a:rPr lang="tr-TR" b="1" dirty="0"/>
              <a:t>Veri Bilimi Temelleri</a:t>
            </a:r>
            <a:r>
              <a:rPr lang="tr-TR" dirty="0"/>
              <a:t>: Veri analizi, işleme ve temel istatistiksel yöntemler.</a:t>
            </a:r>
          </a:p>
          <a:p>
            <a:r>
              <a:rPr lang="tr-TR" b="1" dirty="0"/>
              <a:t>2. Doğal Dil İşleme (NLP) Temelleri</a:t>
            </a:r>
          </a:p>
          <a:p>
            <a:pPr>
              <a:buFont typeface="Arial" panose="020B0604020202020204" pitchFamily="34" charset="0"/>
              <a:buChar char="•"/>
            </a:pPr>
            <a:r>
              <a:rPr lang="tr-TR" b="1" dirty="0"/>
              <a:t>Temel NLP Kavramları</a:t>
            </a:r>
            <a:r>
              <a:rPr lang="tr-TR" dirty="0"/>
              <a:t>: </a:t>
            </a:r>
            <a:r>
              <a:rPr lang="tr-TR" dirty="0" err="1"/>
              <a:t>Tokenizasyon</a:t>
            </a:r>
            <a:r>
              <a:rPr lang="tr-TR" dirty="0"/>
              <a:t>, </a:t>
            </a:r>
            <a:r>
              <a:rPr lang="tr-TR" dirty="0" err="1"/>
              <a:t>lemmatizasyon</a:t>
            </a:r>
            <a:r>
              <a:rPr lang="tr-TR" dirty="0"/>
              <a:t>, dil modelleme.</a:t>
            </a:r>
          </a:p>
          <a:p>
            <a:pPr>
              <a:buFont typeface="Arial" panose="020B0604020202020204" pitchFamily="34" charset="0"/>
              <a:buChar char="•"/>
            </a:pPr>
            <a:r>
              <a:rPr lang="tr-TR" b="1" dirty="0"/>
              <a:t>Metin Madenciliği ve Analizi</a:t>
            </a:r>
            <a:r>
              <a:rPr lang="tr-TR" dirty="0"/>
              <a:t>: Metin veri analizi ve öznitelik mühendisliği.</a:t>
            </a:r>
          </a:p>
          <a:p>
            <a:r>
              <a:rPr lang="tr-TR" b="1" dirty="0"/>
              <a:t>3. Ses İşleme ve Konuşma Tanıma</a:t>
            </a:r>
          </a:p>
          <a:p>
            <a:pPr>
              <a:buFont typeface="Arial" panose="020B0604020202020204" pitchFamily="34" charset="0"/>
              <a:buChar char="•"/>
            </a:pPr>
            <a:r>
              <a:rPr lang="tr-TR" b="1" dirty="0"/>
              <a:t>Ses İşleme Temelleri</a:t>
            </a:r>
            <a:r>
              <a:rPr lang="tr-TR" dirty="0"/>
              <a:t>: Ses sinyallerinin işlenmesi, özellik çıkarımı.</a:t>
            </a:r>
          </a:p>
          <a:p>
            <a:pPr>
              <a:buFont typeface="Arial" panose="020B0604020202020204" pitchFamily="34" charset="0"/>
              <a:buChar char="•"/>
            </a:pPr>
            <a:r>
              <a:rPr lang="tr-TR" b="1" dirty="0"/>
              <a:t>Konuşma Tanıma</a:t>
            </a:r>
            <a:r>
              <a:rPr lang="tr-TR" dirty="0"/>
              <a:t>: Speech-</a:t>
            </a:r>
            <a:r>
              <a:rPr lang="tr-TR" dirty="0" err="1"/>
              <a:t>to</a:t>
            </a:r>
            <a:r>
              <a:rPr lang="tr-TR" dirty="0"/>
              <a:t>-</a:t>
            </a:r>
            <a:r>
              <a:rPr lang="tr-TR" dirty="0" err="1"/>
              <a:t>Text</a:t>
            </a:r>
            <a:r>
              <a:rPr lang="tr-TR" dirty="0"/>
              <a:t> (STT) teknolojileri ve araçları, konuşma verilerini metne dönüştürme.</a:t>
            </a:r>
          </a:p>
          <a:p>
            <a:pPr>
              <a:buFont typeface="Arial" panose="020B0604020202020204" pitchFamily="34" charset="0"/>
              <a:buChar char="•"/>
            </a:pPr>
            <a:r>
              <a:rPr lang="tr-TR" b="1" dirty="0"/>
              <a:t>Sesli Komutlar</a:t>
            </a:r>
            <a:r>
              <a:rPr lang="tr-TR" dirty="0"/>
              <a:t>: Sesli komutların tanınması ve işlenmesi.</a:t>
            </a:r>
          </a:p>
          <a:p>
            <a:r>
              <a:rPr lang="tr-TR" b="1" dirty="0"/>
              <a:t>4. Doğal Dil Üretimi (NLG)</a:t>
            </a:r>
          </a:p>
          <a:p>
            <a:pPr>
              <a:buFont typeface="Arial" panose="020B0604020202020204" pitchFamily="34" charset="0"/>
              <a:buChar char="•"/>
            </a:pPr>
            <a:r>
              <a:rPr lang="tr-TR" b="1" dirty="0"/>
              <a:t>NLG Temelleri</a:t>
            </a:r>
            <a:r>
              <a:rPr lang="tr-TR" dirty="0"/>
              <a:t>: Metin üretme ve dil modeli kullanma.</a:t>
            </a:r>
          </a:p>
          <a:p>
            <a:pPr>
              <a:buFont typeface="Arial" panose="020B0604020202020204" pitchFamily="34" charset="0"/>
              <a:buChar char="•"/>
            </a:pPr>
            <a:r>
              <a:rPr lang="tr-TR" b="1" dirty="0"/>
              <a:t>Yanıt Üretimi</a:t>
            </a:r>
            <a:r>
              <a:rPr lang="tr-TR" dirty="0"/>
              <a:t>: Kullanıcıdan gelen sorulara uygun yanıtlar oluşturma.</a:t>
            </a:r>
          </a:p>
          <a:p>
            <a:r>
              <a:rPr lang="tr-TR" b="1" dirty="0"/>
              <a:t>5. LLM (</a:t>
            </a:r>
            <a:r>
              <a:rPr lang="tr-TR" b="1" dirty="0" err="1"/>
              <a:t>Large</a:t>
            </a:r>
            <a:r>
              <a:rPr lang="tr-TR" b="1" dirty="0"/>
              <a:t> Language </a:t>
            </a:r>
            <a:r>
              <a:rPr lang="tr-TR" b="1" dirty="0" err="1"/>
              <a:t>Models</a:t>
            </a:r>
            <a:r>
              <a:rPr lang="tr-TR" b="1" dirty="0"/>
              <a:t>)</a:t>
            </a:r>
          </a:p>
          <a:p>
            <a:pPr>
              <a:buFont typeface="Arial" panose="020B0604020202020204" pitchFamily="34" charset="0"/>
              <a:buChar char="•"/>
            </a:pPr>
            <a:r>
              <a:rPr lang="tr-TR" b="1" dirty="0"/>
              <a:t>LLM Temelleri</a:t>
            </a:r>
            <a:r>
              <a:rPr lang="tr-TR" dirty="0"/>
              <a:t>: GPT, BERT gibi büyük dil modellerinin temelleri.</a:t>
            </a:r>
          </a:p>
          <a:p>
            <a:pPr>
              <a:buFont typeface="Arial" panose="020B0604020202020204" pitchFamily="34" charset="0"/>
              <a:buChar char="•"/>
            </a:pPr>
            <a:r>
              <a:rPr lang="tr-TR" b="1" dirty="0"/>
              <a:t>Model İnce Ayar</a:t>
            </a:r>
            <a:r>
              <a:rPr lang="tr-TR" dirty="0"/>
              <a:t>: Müze içerikleri ile ilgili özel veri setleriyle ince ayar yapma.</a:t>
            </a:r>
          </a:p>
          <a:p>
            <a:pPr>
              <a:buFont typeface="Arial" panose="020B0604020202020204" pitchFamily="34" charset="0"/>
              <a:buChar char="•"/>
            </a:pPr>
            <a:r>
              <a:rPr lang="tr-TR" b="1" dirty="0"/>
              <a:t>Uygulama</a:t>
            </a:r>
            <a:r>
              <a:rPr lang="tr-TR" dirty="0"/>
              <a:t>: Sesli etkileşimler için LLM tabanlı yanıtlar oluşturma.</a:t>
            </a:r>
          </a:p>
          <a:p>
            <a:r>
              <a:rPr lang="tr-TR" b="1" dirty="0"/>
              <a:t>6. Müze İçeriği ve Bilgi Yönetimi</a:t>
            </a:r>
          </a:p>
          <a:p>
            <a:pPr>
              <a:buFont typeface="Arial" panose="020B0604020202020204" pitchFamily="34" charset="0"/>
              <a:buChar char="•"/>
            </a:pPr>
            <a:r>
              <a:rPr lang="tr-TR" b="1" dirty="0"/>
              <a:t>Müze Bilgisi</a:t>
            </a:r>
            <a:r>
              <a:rPr lang="tr-TR" dirty="0"/>
              <a:t>: Müze sergileri, eser bilgileri ve müze </a:t>
            </a:r>
            <a:r>
              <a:rPr lang="tr-TR" dirty="0" err="1"/>
              <a:t>veritabanları</a:t>
            </a:r>
            <a:r>
              <a:rPr lang="tr-TR" dirty="0"/>
              <a:t> hakkında bilgi edinme.</a:t>
            </a:r>
          </a:p>
          <a:p>
            <a:pPr>
              <a:buFont typeface="Arial" panose="020B0604020202020204" pitchFamily="34" charset="0"/>
              <a:buChar char="•"/>
            </a:pPr>
            <a:r>
              <a:rPr lang="tr-TR" b="1" dirty="0"/>
              <a:t>Veri Entegrasyonu</a:t>
            </a:r>
            <a:r>
              <a:rPr lang="tr-TR" dirty="0"/>
              <a:t>: Müze verilerini sesli asistanın kullanabileceği formatta düzenleme.</a:t>
            </a:r>
          </a:p>
          <a:p>
            <a:r>
              <a:rPr lang="tr-TR" b="1" dirty="0"/>
              <a:t>7. Kullanıcı Arayüzü ve Etkileşim Tasarımı</a:t>
            </a:r>
          </a:p>
          <a:p>
            <a:pPr>
              <a:buFont typeface="Arial" panose="020B0604020202020204" pitchFamily="34" charset="0"/>
              <a:buChar char="•"/>
            </a:pPr>
            <a:r>
              <a:rPr lang="tr-TR" b="1" dirty="0"/>
              <a:t>Sesli Etkileşim Tasarımı</a:t>
            </a:r>
            <a:r>
              <a:rPr lang="tr-TR" dirty="0"/>
              <a:t>: Kullanıcı deneyimini iyileştirmek için sesli etkileşim senaryoları ve komutlar tasarlama.</a:t>
            </a:r>
          </a:p>
          <a:p>
            <a:pPr>
              <a:buFont typeface="Arial" panose="020B0604020202020204" pitchFamily="34" charset="0"/>
              <a:buChar char="•"/>
            </a:pPr>
            <a:r>
              <a:rPr lang="tr-TR" b="1" dirty="0" err="1"/>
              <a:t>Dialog</a:t>
            </a:r>
            <a:r>
              <a:rPr lang="tr-TR" b="1" dirty="0"/>
              <a:t> Yönetimi</a:t>
            </a:r>
            <a:r>
              <a:rPr lang="tr-TR" dirty="0"/>
              <a:t>: Sesli asistanın kullanıcıyla etkili bir şekilde konuşmasını sağlamak için </a:t>
            </a:r>
            <a:r>
              <a:rPr lang="tr-TR" dirty="0" err="1"/>
              <a:t>dialog</a:t>
            </a:r>
            <a:r>
              <a:rPr lang="tr-TR" dirty="0"/>
              <a:t> yönetimi.</a:t>
            </a:r>
          </a:p>
          <a:p>
            <a:r>
              <a:rPr lang="tr-TR" b="1" dirty="0"/>
              <a:t>8. Uygulama Geliştirme ve Entegrasyon</a:t>
            </a:r>
          </a:p>
          <a:p>
            <a:pPr>
              <a:buFont typeface="Arial" panose="020B0604020202020204" pitchFamily="34" charset="0"/>
              <a:buChar char="•"/>
            </a:pPr>
            <a:r>
              <a:rPr lang="tr-TR" b="1" dirty="0"/>
              <a:t>Sesli Yanıt Sistemi</a:t>
            </a:r>
            <a:r>
              <a:rPr lang="tr-TR" dirty="0"/>
              <a:t>: Sesli yanıtları oluşturmak ve sesli asistan uygulamasını geliştirmek.</a:t>
            </a:r>
          </a:p>
          <a:p>
            <a:pPr>
              <a:buFont typeface="Arial" panose="020B0604020202020204" pitchFamily="34" charset="0"/>
              <a:buChar char="•"/>
            </a:pPr>
            <a:r>
              <a:rPr lang="tr-TR" b="1" dirty="0"/>
              <a:t>Entegrasyon</a:t>
            </a:r>
            <a:r>
              <a:rPr lang="tr-TR" dirty="0"/>
              <a:t>: Konuşma tanıma, NLG ve LLM teknolojilerini entegre etme.</a:t>
            </a:r>
          </a:p>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7</a:t>
            </a:fld>
            <a:endParaRPr lang="tr-TR"/>
          </a:p>
        </p:txBody>
      </p:sp>
    </p:spTree>
    <p:extLst>
      <p:ext uri="{BB962C8B-B14F-4D97-AF65-F5344CB8AC3E}">
        <p14:creationId xmlns:p14="http://schemas.microsoft.com/office/powerpoint/2010/main" val="364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r>
              <a:rPr lang="tr-TR" sz="1200" dirty="0"/>
              <a:t>Teorik Bilgi</a:t>
            </a:r>
          </a:p>
          <a:p>
            <a:pPr marL="285750" indent="-285750">
              <a:buFont typeface="Arial" panose="020B0604020202020204" pitchFamily="34" charset="0"/>
              <a:buChar char="•"/>
            </a:pPr>
            <a:r>
              <a:rPr lang="tr-TR" sz="1200" dirty="0"/>
              <a:t>Güncel Trendler ve Yenilikler: Alanınızdaki en son gelişmeleri ve yenilikleri takip etmek önemlidir. Bu başlık altında, sektördeki güncel trendler ve araştırmalar hakkında bilgi </a:t>
            </a:r>
          </a:p>
          <a:p>
            <a:pPr marL="285750" indent="-285750">
              <a:buFont typeface="Arial" panose="020B0604020202020204" pitchFamily="34" charset="0"/>
              <a:buChar char="•"/>
            </a:pPr>
            <a:r>
              <a:rPr lang="tr-TR" sz="1200" dirty="0"/>
              <a:t>Uygulamalı Projeler ve Pratik Çalışmalar Örneği: Teoriyi pratiğe dökmek için örnek projeler ve uygulamalı çalışmalar önerilebilir. Bu, öğrenilen bilgilerin gerçek dünyadaki uygulamalarını görmeyi sağlar.</a:t>
            </a:r>
          </a:p>
        </p:txBody>
      </p:sp>
      <p:sp>
        <p:nvSpPr>
          <p:cNvPr id="4" name="Slayt Numarası Yer Tutucusu 3"/>
          <p:cNvSpPr>
            <a:spLocks noGrp="1"/>
          </p:cNvSpPr>
          <p:nvPr>
            <p:ph type="sldNum" sz="quarter" idx="10"/>
          </p:nvPr>
        </p:nvSpPr>
        <p:spPr/>
        <p:txBody>
          <a:bodyPr/>
          <a:lstStyle/>
          <a:p>
            <a:fld id="{9321E4BC-D821-44F3-BA3B-1C6614FB4B55}" type="slidenum">
              <a:rPr lang="tr-TR" smtClean="0"/>
              <a:t>8</a:t>
            </a:fld>
            <a:endParaRPr lang="tr-TR"/>
          </a:p>
        </p:txBody>
      </p:sp>
    </p:spTree>
    <p:extLst>
      <p:ext uri="{BB962C8B-B14F-4D97-AF65-F5344CB8AC3E}">
        <p14:creationId xmlns:p14="http://schemas.microsoft.com/office/powerpoint/2010/main" val="299271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9</a:t>
            </a:fld>
            <a:endParaRPr lang="tr-TR"/>
          </a:p>
        </p:txBody>
      </p:sp>
    </p:spTree>
    <p:extLst>
      <p:ext uri="{BB962C8B-B14F-4D97-AF65-F5344CB8AC3E}">
        <p14:creationId xmlns:p14="http://schemas.microsoft.com/office/powerpoint/2010/main" val="1033843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B376ED00-F09C-411E-B917-3F47217C2D23}" type="datetimeFigureOut">
              <a:rPr lang="tr-TR" smtClean="0"/>
              <a:t>25.01.2025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84504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25.01.2025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404830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25.01.2025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620472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25.01.2025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78637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B376ED00-F09C-411E-B917-3F47217C2D23}" type="datetimeFigureOut">
              <a:rPr lang="tr-TR" smtClean="0"/>
              <a:t>25.01.2025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426733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B376ED00-F09C-411E-B917-3F47217C2D23}" type="datetimeFigureOut">
              <a:rPr lang="tr-TR" smtClean="0"/>
              <a:t>25.01.2025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312701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B376ED00-F09C-411E-B917-3F47217C2D23}" type="datetimeFigureOut">
              <a:rPr lang="tr-TR" smtClean="0"/>
              <a:t>25.01.2025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65622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B376ED00-F09C-411E-B917-3F47217C2D23}" type="datetimeFigureOut">
              <a:rPr lang="tr-TR" smtClean="0"/>
              <a:t>25.01.2025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68283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B376ED00-F09C-411E-B917-3F47217C2D23}" type="datetimeFigureOut">
              <a:rPr lang="tr-TR" smtClean="0"/>
              <a:t>25.01.2025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2297889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B376ED00-F09C-411E-B917-3F47217C2D23}" type="datetimeFigureOut">
              <a:rPr lang="tr-TR" smtClean="0"/>
              <a:t>25.01.2025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071691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B376ED00-F09C-411E-B917-3F47217C2D23}" type="datetimeFigureOut">
              <a:rPr lang="tr-TR" smtClean="0"/>
              <a:t>25.01.2025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548942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6ED00-F09C-411E-B917-3F47217C2D23}" type="datetimeFigureOut">
              <a:rPr lang="tr-TR" smtClean="0"/>
              <a:t>25.01.2025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E8904-6202-4D0A-9F84-1F33994AC65B}" type="slidenum">
              <a:rPr lang="tr-TR" smtClean="0"/>
              <a:t>‹#›</a:t>
            </a:fld>
            <a:endParaRPr lang="tr-TR"/>
          </a:p>
        </p:txBody>
      </p:sp>
    </p:spTree>
    <p:extLst>
      <p:ext uri="{BB962C8B-B14F-4D97-AF65-F5344CB8AC3E}">
        <p14:creationId xmlns:p14="http://schemas.microsoft.com/office/powerpoint/2010/main" val="1174452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linkedin.com/pulse/why-deep-learning-good-coding-fathom-health/"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png"/><Relationship Id="rId11" Type="http://schemas.openxmlformats.org/officeDocument/2006/relationships/image" Target="../media/image7.jpe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hyperlink" Target="https://www.javatpoint.com/applications-of-machine-learning" TargetMode="External"/><Relationship Id="rId9" Type="http://schemas.openxmlformats.org/officeDocument/2006/relationships/hyperlink" Target="https://favtutor.com/blogs/deep-learning-projects-for-beginner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hyperlink" Target="https://www.iiot-world.com/industrial-iot/connected-industry/why-85-of-machine-learning-projects-fail/"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favtutor.com/blogs/deep-learning-projects-for-beginners" TargetMode="External"/><Relationship Id="rId5" Type="http://schemas.openxmlformats.org/officeDocument/2006/relationships/hyperlink" Target="https://www.linkedin.com/pulse/why-deep-learning-good-coding-fathom-health/" TargetMode="External"/><Relationship Id="rId4" Type="http://schemas.openxmlformats.org/officeDocument/2006/relationships/image" Target="../media/image5.png"/><Relationship Id="rId9"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0" y="89912"/>
            <a:ext cx="12192000" cy="389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1431832" y="1159023"/>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1444531" y="741538"/>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1031015" y="481998"/>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1164356" y="590736"/>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1307221" y="738363"/>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1449293" y="1371734"/>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2055679" y="784398"/>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723179" y="785985"/>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3400204" y="784398"/>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2035042" y="1593176"/>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2493007" y="1593176"/>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813661" y="1593176"/>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3272418" y="1593176"/>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676411" y="1593176"/>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4081197" y="1593176"/>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4613769" y="1465391"/>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sp>
        <p:nvSpPr>
          <p:cNvPr id="41" name="Metin kutusu 40"/>
          <p:cNvSpPr txBox="1"/>
          <p:nvPr/>
        </p:nvSpPr>
        <p:spPr>
          <a:xfrm>
            <a:off x="7315201" y="4035421"/>
            <a:ext cx="4645572" cy="1322565"/>
          </a:xfrm>
          <a:prstGeom prst="rect">
            <a:avLst/>
          </a:prstGeom>
          <a:noFill/>
        </p:spPr>
        <p:txBody>
          <a:bodyPr wrap="square" lIns="90575" tIns="45287" rIns="90575" bIns="45287" rtlCol="0">
            <a:spAutoFit/>
          </a:bodyPr>
          <a:lstStyle/>
          <a:p>
            <a:pPr algn="ctr"/>
            <a:r>
              <a:rPr lang="tr-TR" sz="4000" b="1" dirty="0">
                <a:ea typeface="Segoe UI Historic" panose="020B0502040204020203" pitchFamily="34" charset="0"/>
                <a:cs typeface="Segoe UI Light" panose="020B0502040204020203" pitchFamily="34" charset="0"/>
              </a:rPr>
              <a:t>Derin Öğrenme Modelleri</a:t>
            </a:r>
          </a:p>
        </p:txBody>
      </p:sp>
      <p:grpSp>
        <p:nvGrpSpPr>
          <p:cNvPr id="46" name="Grup 45"/>
          <p:cNvGrpSpPr/>
          <p:nvPr/>
        </p:nvGrpSpPr>
        <p:grpSpPr>
          <a:xfrm>
            <a:off x="8723419" y="1902567"/>
            <a:ext cx="2160881" cy="2160881"/>
            <a:chOff x="1596446" y="0"/>
            <a:chExt cx="1414035" cy="1414035"/>
          </a:xfrm>
        </p:grpSpPr>
        <p:sp>
          <p:nvSpPr>
            <p:cNvPr id="47" name="Oval 46"/>
            <p:cNvSpPr/>
            <p:nvPr/>
          </p:nvSpPr>
          <p:spPr>
            <a:xfrm>
              <a:off x="1596446" y="0"/>
              <a:ext cx="1414035" cy="1414035"/>
            </a:xfrm>
            <a:prstGeom prst="ellipse">
              <a:avLst/>
            </a:prstGeom>
            <a:solidFill>
              <a:srgbClr val="349FB5">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48" name="Oval 4"/>
            <p:cNvSpPr/>
            <p:nvPr/>
          </p:nvSpPr>
          <p:spPr>
            <a:xfrm>
              <a:off x="1803527" y="207081"/>
              <a:ext cx="999873" cy="99987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44525">
                <a:lnSpc>
                  <a:spcPct val="90000"/>
                </a:lnSpc>
                <a:spcBef>
                  <a:spcPct val="0"/>
                </a:spcBef>
                <a:spcAft>
                  <a:spcPct val="35000"/>
                </a:spcAft>
              </a:pPr>
              <a:r>
                <a:rPr lang="tr-TR" sz="4000" b="1" dirty="0"/>
                <a:t>Bölüm </a:t>
              </a:r>
              <a:r>
                <a:rPr lang="tr-TR" sz="6200" b="1" dirty="0"/>
                <a:t>2</a:t>
              </a:r>
              <a:endParaRPr lang="tr-TR" sz="6200" dirty="0"/>
            </a:p>
          </p:txBody>
        </p:sp>
      </p:grpSp>
    </p:spTree>
    <p:extLst>
      <p:ext uri="{BB962C8B-B14F-4D97-AF65-F5344CB8AC3E}">
        <p14:creationId xmlns:p14="http://schemas.microsoft.com/office/powerpoint/2010/main" val="225634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Derin Öğrenme Nedir?</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2308324"/>
          </a:xfrm>
          <a:prstGeom prst="rect">
            <a:avLst/>
          </a:prstGeom>
          <a:noFill/>
        </p:spPr>
        <p:txBody>
          <a:bodyPr wrap="square">
            <a:spAutoFit/>
          </a:bodyPr>
          <a:lstStyle/>
          <a:p>
            <a:pPr marL="342900" indent="-342900">
              <a:buFont typeface="Arial" panose="020B0604020202020204" pitchFamily="34" charset="0"/>
              <a:buChar char="•"/>
            </a:pPr>
            <a:r>
              <a:rPr lang="tr-TR" sz="2400" dirty="0"/>
              <a:t>Derin Öğrenme Nedir?</a:t>
            </a:r>
          </a:p>
          <a:p>
            <a:pPr marL="342900" indent="-342900">
              <a:buFont typeface="Arial" panose="020B0604020202020204" pitchFamily="34" charset="0"/>
              <a:buChar char="•"/>
            </a:pPr>
            <a:r>
              <a:rPr lang="tr-TR" sz="2400" dirty="0"/>
              <a:t>Derin Öğrenme Nasıl Çalışır?</a:t>
            </a:r>
          </a:p>
          <a:p>
            <a:pPr marL="342900" indent="-342900">
              <a:buFont typeface="Arial" panose="020B0604020202020204" pitchFamily="34" charset="0"/>
              <a:buChar char="•"/>
            </a:pPr>
            <a:r>
              <a:rPr lang="tr-TR" sz="2400" dirty="0"/>
              <a:t>Derin Öğrenme Ağının Bileşenleri</a:t>
            </a:r>
          </a:p>
          <a:p>
            <a:pPr marL="342900" indent="-342900">
              <a:buFont typeface="Arial" panose="020B0604020202020204" pitchFamily="34" charset="0"/>
              <a:buChar char="•"/>
            </a:pPr>
            <a:r>
              <a:rPr lang="tr-TR" sz="2400" dirty="0"/>
              <a:t>Derin Öğrenme Nasıl Öğrenir?</a:t>
            </a:r>
          </a:p>
          <a:p>
            <a:pPr marL="342900" indent="-342900">
              <a:buFont typeface="Arial" panose="020B0604020202020204" pitchFamily="34" charset="0"/>
              <a:buChar char="•"/>
            </a:pPr>
            <a:r>
              <a:rPr lang="tr-TR" sz="2400" dirty="0"/>
              <a:t>Derin Öğrenme Donanım Gereksinimleri</a:t>
            </a:r>
          </a:p>
          <a:p>
            <a:pPr marL="342900" indent="-342900">
              <a:buFont typeface="Arial" panose="020B0604020202020204" pitchFamily="34" charset="0"/>
              <a:buChar char="•"/>
            </a:pPr>
            <a:r>
              <a:rPr lang="tr-TR" sz="2400" dirty="0"/>
              <a:t>Derin </a:t>
            </a:r>
            <a:r>
              <a:rPr lang="tr-TR" sz="2400"/>
              <a:t>Öğrenmenin Zorlukları</a:t>
            </a:r>
            <a:endParaRPr lang="tr-TR" sz="2400" dirty="0"/>
          </a:p>
        </p:txBody>
      </p:sp>
      <p:pic>
        <p:nvPicPr>
          <p:cNvPr id="3" name="Resim 2">
            <a:extLst>
              <a:ext uri="{FF2B5EF4-FFF2-40B4-BE49-F238E27FC236}">
                <a16:creationId xmlns:a16="http://schemas.microsoft.com/office/drawing/2014/main" id="{6C599D0F-F5A4-373D-02DA-EB5062904E64}"/>
              </a:ext>
            </a:extLst>
          </p:cNvPr>
          <p:cNvPicPr>
            <a:picLocks noChangeAspect="1"/>
          </p:cNvPicPr>
          <p:nvPr/>
        </p:nvPicPr>
        <p:blipFill>
          <a:blip r:embed="rId3"/>
          <a:stretch>
            <a:fillRect/>
          </a:stretch>
        </p:blipFill>
        <p:spPr>
          <a:xfrm>
            <a:off x="831266" y="1659955"/>
            <a:ext cx="4313878" cy="3963451"/>
          </a:xfrm>
          <a:prstGeom prst="rect">
            <a:avLst/>
          </a:prstGeom>
        </p:spPr>
      </p:pic>
    </p:spTree>
    <p:extLst>
      <p:ext uri="{BB962C8B-B14F-4D97-AF65-F5344CB8AC3E}">
        <p14:creationId xmlns:p14="http://schemas.microsoft.com/office/powerpoint/2010/main" val="425826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Öğrenme Nedir?</a:t>
            </a:r>
            <a:endParaRPr lang="en-US" sz="4000" b="1" dirty="0">
              <a:latin typeface="+mn-lt"/>
            </a:endParaRPr>
          </a:p>
        </p:txBody>
      </p:sp>
      <p:sp>
        <p:nvSpPr>
          <p:cNvPr id="5" name="Metin kutusu 4">
            <a:extLst>
              <a:ext uri="{FF2B5EF4-FFF2-40B4-BE49-F238E27FC236}">
                <a16:creationId xmlns:a16="http://schemas.microsoft.com/office/drawing/2014/main" id="{15B9961E-0A4C-84E2-CBD2-568A28DEF609}"/>
              </a:ext>
            </a:extLst>
          </p:cNvPr>
          <p:cNvSpPr txBox="1"/>
          <p:nvPr/>
        </p:nvSpPr>
        <p:spPr>
          <a:xfrm>
            <a:off x="559002" y="1647495"/>
            <a:ext cx="11270278" cy="2246769"/>
          </a:xfrm>
          <a:prstGeom prst="rect">
            <a:avLst/>
          </a:prstGeom>
          <a:noFill/>
        </p:spPr>
        <p:txBody>
          <a:bodyPr wrap="square">
            <a:spAutoFit/>
          </a:bodyPr>
          <a:lstStyle/>
          <a:p>
            <a:pPr marL="285750" indent="-285750">
              <a:buFont typeface="Arial" panose="020B0604020202020204" pitchFamily="34" charset="0"/>
              <a:buChar char="•"/>
            </a:pPr>
            <a:r>
              <a:rPr lang="tr-TR" sz="2000" dirty="0"/>
              <a:t>Derin öğrenme, bilgisayarlara verileri insan beyninin işleyişinden esinlenerek analiz etmeyi öğreten bir yapay zeka (AI) yöntemidir.</a:t>
            </a:r>
          </a:p>
          <a:p>
            <a:pPr marL="285750" indent="-285750">
              <a:buFont typeface="Arial" panose="020B0604020202020204" pitchFamily="34" charset="0"/>
              <a:buChar char="•"/>
            </a:pPr>
            <a:r>
              <a:rPr lang="tr-TR" sz="2000" dirty="0"/>
              <a:t>Derin öğrenme modelleri, resimler, metinler, sesler ve diğer veri türlerindeki karmaşık desenleri tanıyarak doğru tahminler ve öngörüler üretir.</a:t>
            </a:r>
          </a:p>
          <a:p>
            <a:pPr marL="285750" indent="-285750">
              <a:buFont typeface="Arial" panose="020B0604020202020204" pitchFamily="34" charset="0"/>
              <a:buChar char="•"/>
            </a:pPr>
            <a:r>
              <a:rPr lang="tr-TR" sz="2000" dirty="0"/>
              <a:t>Tipik olarak insan zekası gerektiren görevleri otomatikleştirmek için kullanılır. Örnekler:</a:t>
            </a:r>
          </a:p>
          <a:p>
            <a:pPr marL="742950" lvl="1" indent="-285750">
              <a:buFont typeface="Arial" panose="020B0604020202020204" pitchFamily="34" charset="0"/>
              <a:buChar char="•"/>
            </a:pPr>
            <a:r>
              <a:rPr lang="tr-TR" sz="2000" dirty="0"/>
              <a:t>Görüntü Tanıma: Görüntüleri tasvir etme.</a:t>
            </a:r>
          </a:p>
          <a:p>
            <a:pPr marL="742950" lvl="1" indent="-285750">
              <a:buFont typeface="Arial" panose="020B0604020202020204" pitchFamily="34" charset="0"/>
              <a:buChar char="•"/>
            </a:pPr>
            <a:r>
              <a:rPr lang="tr-TR" sz="2000" dirty="0"/>
              <a:t>Sesli Veri İşleme: Ses dosyalarını metne dönüştürme.</a:t>
            </a:r>
          </a:p>
        </p:txBody>
      </p:sp>
      <p:sp>
        <p:nvSpPr>
          <p:cNvPr id="7" name="Metin kutusu 6">
            <a:extLst>
              <a:ext uri="{FF2B5EF4-FFF2-40B4-BE49-F238E27FC236}">
                <a16:creationId xmlns:a16="http://schemas.microsoft.com/office/drawing/2014/main" id="{46212112-73BA-4881-2C99-4071CD4646EC}"/>
              </a:ext>
            </a:extLst>
          </p:cNvPr>
          <p:cNvSpPr txBox="1"/>
          <p:nvPr/>
        </p:nvSpPr>
        <p:spPr>
          <a:xfrm>
            <a:off x="4099143" y="5822063"/>
            <a:ext cx="6093912" cy="215444"/>
          </a:xfrm>
          <a:prstGeom prst="rect">
            <a:avLst/>
          </a:prstGeom>
          <a:noFill/>
        </p:spPr>
        <p:txBody>
          <a:bodyPr wrap="square">
            <a:spAutoFit/>
          </a:bodyPr>
          <a:lstStyle/>
          <a:p>
            <a:r>
              <a:rPr lang="tr-TR" sz="800" dirty="0"/>
              <a:t>https://www.linkedin.com/pulse/deep-learning-financial-markets-quantace-research/</a:t>
            </a:r>
          </a:p>
        </p:txBody>
      </p:sp>
      <p:pic>
        <p:nvPicPr>
          <p:cNvPr id="10" name="Resim 9">
            <a:extLst>
              <a:ext uri="{FF2B5EF4-FFF2-40B4-BE49-F238E27FC236}">
                <a16:creationId xmlns:a16="http://schemas.microsoft.com/office/drawing/2014/main" id="{A7784E10-8DE8-E60F-8A91-6C43FB8657AB}"/>
              </a:ext>
            </a:extLst>
          </p:cNvPr>
          <p:cNvPicPr>
            <a:picLocks noChangeAspect="1"/>
          </p:cNvPicPr>
          <p:nvPr/>
        </p:nvPicPr>
        <p:blipFill>
          <a:blip r:embed="rId3"/>
          <a:stretch>
            <a:fillRect/>
          </a:stretch>
        </p:blipFill>
        <p:spPr>
          <a:xfrm>
            <a:off x="1658162" y="3993096"/>
            <a:ext cx="8772525" cy="1895475"/>
          </a:xfrm>
          <a:prstGeom prst="rect">
            <a:avLst/>
          </a:prstGeom>
        </p:spPr>
      </p:pic>
    </p:spTree>
    <p:extLst>
      <p:ext uri="{BB962C8B-B14F-4D97-AF65-F5344CB8AC3E}">
        <p14:creationId xmlns:p14="http://schemas.microsoft.com/office/powerpoint/2010/main" val="274866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Öğrenme Nasıl Çalışır?</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2246769"/>
          </a:xfrm>
          <a:prstGeom prst="rect">
            <a:avLst/>
          </a:prstGeom>
          <a:noFill/>
        </p:spPr>
        <p:txBody>
          <a:bodyPr wrap="square">
            <a:spAutoFit/>
          </a:bodyPr>
          <a:lstStyle/>
          <a:p>
            <a:pPr marL="342900" indent="-342900">
              <a:buFont typeface="Arial" panose="020B0604020202020204" pitchFamily="34" charset="0"/>
              <a:buChar char="•"/>
            </a:pPr>
            <a:r>
              <a:rPr lang="tr-TR" sz="2000" dirty="0"/>
              <a:t>Derin öğrenme algoritmaları, insan beyninden esinlenilerek modellenen sinir ağlarıdır. </a:t>
            </a:r>
          </a:p>
          <a:p>
            <a:pPr marL="342900" indent="-342900">
              <a:buFont typeface="Arial" panose="020B0604020202020204" pitchFamily="34" charset="0"/>
              <a:buChar char="•"/>
            </a:pPr>
            <a:r>
              <a:rPr lang="tr-TR" sz="2000" dirty="0"/>
              <a:t>Örneğin, bir insan beyni, bilgiyi öğrenmek ve işlemek için birlikte çalışan milyonlarca birbirine bağlı nöron içerir. </a:t>
            </a:r>
          </a:p>
          <a:p>
            <a:pPr marL="342900" indent="-342900">
              <a:buFont typeface="Arial" panose="020B0604020202020204" pitchFamily="34" charset="0"/>
              <a:buChar char="•"/>
            </a:pPr>
            <a:r>
              <a:rPr lang="tr-TR" sz="2000" dirty="0"/>
              <a:t>Benzer şekilde, derin öğrenme sinir ağları veya yapay sinir ağları, bilgisayar içinde birlikte çalışan birçok yapay nöron katmanından oluşur.</a:t>
            </a:r>
          </a:p>
          <a:p>
            <a:pPr marL="342900" indent="-342900">
              <a:buFont typeface="Arial" panose="020B0604020202020204" pitchFamily="34" charset="0"/>
              <a:buChar char="•"/>
            </a:pPr>
            <a:r>
              <a:rPr lang="tr-TR" sz="2000" dirty="0"/>
              <a:t>Yapay nöronlar, verileri işlemek için matematiksel hesaplamalar kullanan ve düğüm adı verilen yazılım modülleridir. </a:t>
            </a:r>
          </a:p>
        </p:txBody>
      </p:sp>
      <p:sp>
        <p:nvSpPr>
          <p:cNvPr id="6" name="Metin kutusu 5">
            <a:extLst>
              <a:ext uri="{FF2B5EF4-FFF2-40B4-BE49-F238E27FC236}">
                <a16:creationId xmlns:a16="http://schemas.microsoft.com/office/drawing/2014/main" id="{87EF3782-48A6-65A1-1B58-3C1424ADDA0E}"/>
              </a:ext>
            </a:extLst>
          </p:cNvPr>
          <p:cNvSpPr txBox="1"/>
          <p:nvPr/>
        </p:nvSpPr>
        <p:spPr>
          <a:xfrm>
            <a:off x="5058754" y="6581263"/>
            <a:ext cx="6097904" cy="215444"/>
          </a:xfrm>
          <a:prstGeom prst="rect">
            <a:avLst/>
          </a:prstGeom>
          <a:noFill/>
        </p:spPr>
        <p:txBody>
          <a:bodyPr wrap="square">
            <a:spAutoFit/>
          </a:bodyPr>
          <a:lstStyle/>
          <a:p>
            <a:r>
              <a:rPr lang="tr-TR" sz="800" dirty="0"/>
              <a:t>https://clevertap.com/blog/neural-networks/</a:t>
            </a:r>
          </a:p>
        </p:txBody>
      </p:sp>
      <p:pic>
        <p:nvPicPr>
          <p:cNvPr id="10246" name="Picture 6" descr="A Gentle Introduction to Neural Networks - CleverTap">
            <a:extLst>
              <a:ext uri="{FF2B5EF4-FFF2-40B4-BE49-F238E27FC236}">
                <a16:creationId xmlns:a16="http://schemas.microsoft.com/office/drawing/2014/main" id="{412FB179-E636-E872-2F47-624D50DB3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537" y="3833223"/>
            <a:ext cx="5498926" cy="258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2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Öğrenme Ağının Bileşenleri</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1015663"/>
          </a:xfrm>
          <a:prstGeom prst="rect">
            <a:avLst/>
          </a:prstGeom>
          <a:noFill/>
        </p:spPr>
        <p:txBody>
          <a:bodyPr wrap="square">
            <a:spAutoFit/>
          </a:bodyPr>
          <a:lstStyle/>
          <a:p>
            <a:pPr marL="285750" indent="-285750">
              <a:buFont typeface="Arial" panose="020B0604020202020204" pitchFamily="34" charset="0"/>
              <a:buChar char="•"/>
            </a:pPr>
            <a:r>
              <a:rPr lang="tr-TR" sz="2000" dirty="0"/>
              <a:t>Girdi Katmanı</a:t>
            </a:r>
          </a:p>
          <a:p>
            <a:pPr marL="285750" indent="-285750">
              <a:buFont typeface="Arial" panose="020B0604020202020204" pitchFamily="34" charset="0"/>
              <a:buChar char="•"/>
            </a:pPr>
            <a:r>
              <a:rPr lang="tr-TR" sz="2000" dirty="0"/>
              <a:t>Gizli Katman</a:t>
            </a:r>
          </a:p>
          <a:p>
            <a:pPr marL="285750" indent="-285750">
              <a:buFont typeface="Arial" panose="020B0604020202020204" pitchFamily="34" charset="0"/>
              <a:buChar char="•"/>
            </a:pPr>
            <a:r>
              <a:rPr lang="tr-TR" sz="2000" dirty="0"/>
              <a:t>Çıktı Katmanı</a:t>
            </a:r>
          </a:p>
        </p:txBody>
      </p:sp>
      <p:pic>
        <p:nvPicPr>
          <p:cNvPr id="6" name="Resim 5">
            <a:extLst>
              <a:ext uri="{FF2B5EF4-FFF2-40B4-BE49-F238E27FC236}">
                <a16:creationId xmlns:a16="http://schemas.microsoft.com/office/drawing/2014/main" id="{4381280C-2166-79B7-D360-D90163363B56}"/>
              </a:ext>
            </a:extLst>
          </p:cNvPr>
          <p:cNvPicPr>
            <a:picLocks noChangeAspect="1"/>
          </p:cNvPicPr>
          <p:nvPr/>
        </p:nvPicPr>
        <p:blipFill>
          <a:blip r:embed="rId3"/>
          <a:stretch>
            <a:fillRect/>
          </a:stretch>
        </p:blipFill>
        <p:spPr>
          <a:xfrm>
            <a:off x="3092793" y="2663158"/>
            <a:ext cx="5903263" cy="2878636"/>
          </a:xfrm>
          <a:prstGeom prst="rect">
            <a:avLst/>
          </a:prstGeom>
        </p:spPr>
      </p:pic>
    </p:spTree>
    <p:extLst>
      <p:ext uri="{BB962C8B-B14F-4D97-AF65-F5344CB8AC3E}">
        <p14:creationId xmlns:p14="http://schemas.microsoft.com/office/powerpoint/2010/main" val="19816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Öğrenme Nasıl Öğrenir?</a:t>
            </a:r>
            <a:endParaRPr lang="en-US" sz="4000" b="1" dirty="0">
              <a:latin typeface="+mn-lt"/>
            </a:endParaRPr>
          </a:p>
        </p:txBody>
      </p:sp>
      <p:pic>
        <p:nvPicPr>
          <p:cNvPr id="2050" name="Picture 2" descr="Overview of a Neural Network's Learning Process | by Rukshan Pramoditha |  Data Science 365 | Medium">
            <a:extLst>
              <a:ext uri="{FF2B5EF4-FFF2-40B4-BE49-F238E27FC236}">
                <a16:creationId xmlns:a16="http://schemas.microsoft.com/office/drawing/2014/main" id="{9ADC586E-B631-B133-1B2C-BDE71DAF2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180" y="1659955"/>
            <a:ext cx="8171639" cy="4803576"/>
          </a:xfrm>
          <a:prstGeom prst="rect">
            <a:avLst/>
          </a:prstGeom>
          <a:noFill/>
          <a:extLst>
            <a:ext uri="{909E8E84-426E-40DD-AFC4-6F175D3DCCD1}">
              <a14:hiddenFill xmlns:a14="http://schemas.microsoft.com/office/drawing/2010/main">
                <a:solidFill>
                  <a:srgbClr val="FFFFFF"/>
                </a:solidFill>
              </a14:hiddenFill>
            </a:ext>
          </a:extLst>
        </p:spPr>
      </p:pic>
      <p:sp>
        <p:nvSpPr>
          <p:cNvPr id="9" name="Metin kutusu 8">
            <a:extLst>
              <a:ext uri="{FF2B5EF4-FFF2-40B4-BE49-F238E27FC236}">
                <a16:creationId xmlns:a16="http://schemas.microsoft.com/office/drawing/2014/main" id="{AB6B3304-82A2-B5F8-E218-199DD87552EB}"/>
              </a:ext>
            </a:extLst>
          </p:cNvPr>
          <p:cNvSpPr txBox="1"/>
          <p:nvPr/>
        </p:nvSpPr>
        <p:spPr>
          <a:xfrm>
            <a:off x="3187806" y="6642556"/>
            <a:ext cx="6097904" cy="215444"/>
          </a:xfrm>
          <a:prstGeom prst="rect">
            <a:avLst/>
          </a:prstGeom>
          <a:noFill/>
        </p:spPr>
        <p:txBody>
          <a:bodyPr wrap="square">
            <a:spAutoFit/>
          </a:bodyPr>
          <a:lstStyle/>
          <a:p>
            <a:r>
              <a:rPr lang="tr-TR" sz="800" dirty="0"/>
              <a:t>Referans: https://medium.com/data-science-365/overview-of-a-neural-networks-learning-process-61690a502fa</a:t>
            </a:r>
          </a:p>
        </p:txBody>
      </p:sp>
    </p:spTree>
    <p:extLst>
      <p:ext uri="{BB962C8B-B14F-4D97-AF65-F5344CB8AC3E}">
        <p14:creationId xmlns:p14="http://schemas.microsoft.com/office/powerpoint/2010/main" val="2568452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Öğrenme Donanım Gereksinimleri</a:t>
            </a:r>
            <a:endParaRPr lang="en-US" sz="4000" b="1" dirty="0">
              <a:latin typeface="+mn-lt"/>
            </a:endParaRPr>
          </a:p>
        </p:txBody>
      </p:sp>
      <p:sp>
        <p:nvSpPr>
          <p:cNvPr id="5" name="Metin kutusu 4">
            <a:extLst>
              <a:ext uri="{FF2B5EF4-FFF2-40B4-BE49-F238E27FC236}">
                <a16:creationId xmlns:a16="http://schemas.microsoft.com/office/drawing/2014/main" id="{4D38C00A-3C18-1A1F-A6F6-AAC9B1D80C90}"/>
              </a:ext>
            </a:extLst>
          </p:cNvPr>
          <p:cNvSpPr txBox="1"/>
          <p:nvPr/>
        </p:nvSpPr>
        <p:spPr>
          <a:xfrm>
            <a:off x="559002" y="1647495"/>
            <a:ext cx="11270278" cy="2246769"/>
          </a:xfrm>
          <a:prstGeom prst="rect">
            <a:avLst/>
          </a:prstGeom>
          <a:noFill/>
        </p:spPr>
        <p:txBody>
          <a:bodyPr wrap="square">
            <a:spAutoFit/>
          </a:bodyPr>
          <a:lstStyle/>
          <a:p>
            <a:pPr marL="285750" indent="-285750">
              <a:buFont typeface="Arial" panose="020B0604020202020204" pitchFamily="34" charset="0"/>
              <a:buChar char="•"/>
            </a:pPr>
            <a:r>
              <a:rPr lang="tr-TR" sz="2000" dirty="0"/>
              <a:t>Derin öğrenme, muazzam bir hesaplama gücü gerektirir. </a:t>
            </a:r>
          </a:p>
          <a:p>
            <a:pPr marL="285750" indent="-285750">
              <a:buFont typeface="Arial" panose="020B0604020202020204" pitchFamily="34" charset="0"/>
              <a:buChar char="•"/>
            </a:pPr>
            <a:r>
              <a:rPr lang="tr-TR" sz="2000" dirty="0"/>
              <a:t>Yüksek performanslı grafik işlemcileri (</a:t>
            </a:r>
            <a:r>
              <a:rPr lang="tr-TR" sz="2000" dirty="0" err="1"/>
              <a:t>GPU'lar</a:t>
            </a:r>
            <a:r>
              <a:rPr lang="tr-TR" sz="2000" dirty="0"/>
              <a:t>) idealdir çünkü çok çekirdekli olarak birçok hesaplamayı büyük bir bellek ile işleyebilirler. </a:t>
            </a:r>
          </a:p>
          <a:p>
            <a:pPr marL="285750" indent="-285750">
              <a:buFont typeface="Arial" panose="020B0604020202020204" pitchFamily="34" charset="0"/>
              <a:buChar char="•"/>
            </a:pPr>
            <a:r>
              <a:rPr lang="tr-TR" sz="2000" dirty="0"/>
              <a:t>Bunun yanı sıra bulutta derin öğrenmenin avantajları bulunmaktadır.</a:t>
            </a:r>
          </a:p>
          <a:p>
            <a:pPr marL="742950" lvl="1" indent="-285750">
              <a:buFont typeface="Arial" panose="020B0604020202020204" pitchFamily="34" charset="0"/>
              <a:buChar char="•"/>
            </a:pPr>
            <a:r>
              <a:rPr lang="tr-TR" sz="2000" dirty="0"/>
              <a:t>Hız</a:t>
            </a:r>
          </a:p>
          <a:p>
            <a:pPr marL="742950" lvl="1" indent="-285750">
              <a:buFont typeface="Arial" panose="020B0604020202020204" pitchFamily="34" charset="0"/>
              <a:buChar char="•"/>
            </a:pPr>
            <a:r>
              <a:rPr lang="tr-TR" sz="2000" dirty="0"/>
              <a:t>Ölçeklenebilirlik</a:t>
            </a:r>
          </a:p>
          <a:p>
            <a:pPr marL="285750" indent="-285750">
              <a:buFont typeface="Arial" panose="020B0604020202020204" pitchFamily="34" charset="0"/>
              <a:buChar char="•"/>
            </a:pPr>
            <a:endParaRPr lang="tr-TR" sz="2000" dirty="0"/>
          </a:p>
        </p:txBody>
      </p:sp>
      <p:pic>
        <p:nvPicPr>
          <p:cNvPr id="11266" name="Picture 2" descr="Machine Learning In The Cloud: What Are The Benefits? - WEKA">
            <a:extLst>
              <a:ext uri="{FF2B5EF4-FFF2-40B4-BE49-F238E27FC236}">
                <a16:creationId xmlns:a16="http://schemas.microsoft.com/office/drawing/2014/main" id="{F940832E-5F4C-2298-7E63-FB17C067D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741" y="3636991"/>
            <a:ext cx="4876800" cy="2876550"/>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C400C1A6-A2F3-C6E2-60AC-DB67489EC194}"/>
              </a:ext>
            </a:extLst>
          </p:cNvPr>
          <p:cNvSpPr txBox="1"/>
          <p:nvPr/>
        </p:nvSpPr>
        <p:spPr>
          <a:xfrm>
            <a:off x="4462397" y="6642556"/>
            <a:ext cx="6093912" cy="215444"/>
          </a:xfrm>
          <a:prstGeom prst="rect">
            <a:avLst/>
          </a:prstGeom>
          <a:noFill/>
        </p:spPr>
        <p:txBody>
          <a:bodyPr wrap="square">
            <a:spAutoFit/>
          </a:bodyPr>
          <a:lstStyle/>
          <a:p>
            <a:r>
              <a:rPr lang="tr-TR" sz="800" dirty="0"/>
              <a:t>https://www.weka.io/blog/cloud-storage/machine-learning-cloud/</a:t>
            </a:r>
          </a:p>
        </p:txBody>
      </p:sp>
    </p:spTree>
    <p:extLst>
      <p:ext uri="{BB962C8B-B14F-4D97-AF65-F5344CB8AC3E}">
        <p14:creationId xmlns:p14="http://schemas.microsoft.com/office/powerpoint/2010/main" val="126726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Öğrenmenin Zorlukları</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1938992"/>
          </a:xfrm>
          <a:prstGeom prst="rect">
            <a:avLst/>
          </a:prstGeom>
          <a:noFill/>
        </p:spPr>
        <p:txBody>
          <a:bodyPr wrap="square">
            <a:spAutoFit/>
          </a:bodyPr>
          <a:lstStyle/>
          <a:p>
            <a:pPr marL="285750" indent="-285750">
              <a:buFont typeface="Arial" panose="020B0604020202020204" pitchFamily="34" charset="0"/>
              <a:buChar char="•"/>
            </a:pPr>
            <a:r>
              <a:rPr lang="sv-SE" sz="2000" dirty="0"/>
              <a:t>Büyük miktarlarda yüksek kaliteli veri</a:t>
            </a:r>
            <a:endParaRPr lang="tr-TR" sz="2000" dirty="0"/>
          </a:p>
          <a:p>
            <a:pPr marL="285750" indent="-285750">
              <a:buFont typeface="Arial" panose="020B0604020202020204" pitchFamily="34" charset="0"/>
              <a:buChar char="•"/>
            </a:pPr>
            <a:r>
              <a:rPr lang="tr-TR" sz="2000" dirty="0"/>
              <a:t>Büyük işlem gücü </a:t>
            </a:r>
          </a:p>
          <a:p>
            <a:pPr marL="285750" indent="-285750">
              <a:buFont typeface="Arial" panose="020B0604020202020204" pitchFamily="34" charset="0"/>
              <a:buChar char="•"/>
            </a:pPr>
            <a:r>
              <a:rPr lang="tr-TR" sz="2000" dirty="0" err="1"/>
              <a:t>Yorumlanabilirlik</a:t>
            </a:r>
            <a:endParaRPr lang="tr-TR" sz="2000" dirty="0"/>
          </a:p>
          <a:p>
            <a:pPr marL="285750" indent="-285750">
              <a:buFont typeface="Arial" panose="020B0604020202020204" pitchFamily="34" charset="0"/>
              <a:buChar char="•"/>
            </a:pPr>
            <a:r>
              <a:rPr lang="tr-TR" sz="2000" dirty="0"/>
              <a:t>Aşırı Öğrenme</a:t>
            </a:r>
          </a:p>
          <a:p>
            <a:pPr marL="285750" indent="-285750">
              <a:buFont typeface="Arial" panose="020B0604020202020204" pitchFamily="34" charset="0"/>
              <a:buChar char="•"/>
            </a:pPr>
            <a:r>
              <a:rPr lang="tr-TR" sz="2000" dirty="0"/>
              <a:t>Zaman</a:t>
            </a:r>
          </a:p>
          <a:p>
            <a:pPr marL="285750" indent="-285750">
              <a:buFont typeface="Arial" panose="020B0604020202020204" pitchFamily="34" charset="0"/>
              <a:buChar char="•"/>
            </a:pPr>
            <a:endParaRPr lang="sv-SE" sz="2000" dirty="0"/>
          </a:p>
        </p:txBody>
      </p:sp>
      <p:pic>
        <p:nvPicPr>
          <p:cNvPr id="6146" name="Picture 2" descr="Solving the top 7 challenges of ML model development">
            <a:extLst>
              <a:ext uri="{FF2B5EF4-FFF2-40B4-BE49-F238E27FC236}">
                <a16:creationId xmlns:a16="http://schemas.microsoft.com/office/drawing/2014/main" id="{D378F0ED-D3D7-D328-9E3B-198EC3F53D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8177" y="1814335"/>
            <a:ext cx="4043058" cy="278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53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536859754"/>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Derin Öğrenme Yöntemleri</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1247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Derin Öğrenme Yöntemleri</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3785652"/>
          </a:xfrm>
          <a:prstGeom prst="rect">
            <a:avLst/>
          </a:prstGeom>
          <a:noFill/>
        </p:spPr>
        <p:txBody>
          <a:bodyPr wrap="square">
            <a:spAutoFit/>
          </a:bodyPr>
          <a:lstStyle/>
          <a:p>
            <a:pPr marL="342900" indent="-342900">
              <a:buFont typeface="Arial" panose="020B0604020202020204" pitchFamily="34" charset="0"/>
              <a:buChar char="•"/>
            </a:pPr>
            <a:r>
              <a:rPr lang="tr-TR" sz="2400" dirty="0"/>
              <a:t>Yapay Sinir Ağları (ANN)</a:t>
            </a:r>
          </a:p>
          <a:p>
            <a:pPr marL="342900" indent="-342900">
              <a:buFont typeface="Arial" panose="020B0604020202020204" pitchFamily="34" charset="0"/>
              <a:buChar char="•"/>
            </a:pPr>
            <a:r>
              <a:rPr lang="tr-TR" sz="2400" dirty="0" err="1"/>
              <a:t>Evrişimsel</a:t>
            </a:r>
            <a:r>
              <a:rPr lang="tr-TR" sz="2400" dirty="0"/>
              <a:t> Sinir Ağları (CNN)</a:t>
            </a:r>
          </a:p>
          <a:p>
            <a:pPr marL="342900" indent="-342900">
              <a:buFont typeface="Arial" panose="020B0604020202020204" pitchFamily="34" charset="0"/>
              <a:buChar char="•"/>
            </a:pPr>
            <a:r>
              <a:rPr lang="tr-TR" sz="2400" dirty="0"/>
              <a:t>Yinelemeli Sinir Ağları (RNN)</a:t>
            </a:r>
          </a:p>
          <a:p>
            <a:pPr marL="342900" indent="-342900">
              <a:buFont typeface="Arial" panose="020B0604020202020204" pitchFamily="34" charset="0"/>
              <a:buChar char="•"/>
            </a:pPr>
            <a:r>
              <a:rPr lang="tr-TR" sz="2400" dirty="0"/>
              <a:t>Uzun Kısa Süreli Bellek (LSTM)</a:t>
            </a:r>
          </a:p>
          <a:p>
            <a:pPr marL="342900" indent="-342900">
              <a:buFont typeface="Arial" panose="020B0604020202020204" pitchFamily="34" charset="0"/>
              <a:buChar char="•"/>
            </a:pPr>
            <a:r>
              <a:rPr lang="tr-TR" sz="2400" dirty="0"/>
              <a:t>Çekişmeli Üretici Ağlar (</a:t>
            </a:r>
            <a:r>
              <a:rPr lang="tr-TR" sz="2400" dirty="0" err="1"/>
              <a:t>GANs</a:t>
            </a:r>
            <a:r>
              <a:rPr lang="tr-TR" sz="2400" dirty="0"/>
              <a:t>)</a:t>
            </a:r>
          </a:p>
          <a:p>
            <a:pPr marL="342900" indent="-342900">
              <a:buFont typeface="Arial" panose="020B0604020202020204" pitchFamily="34" charset="0"/>
              <a:buChar char="•"/>
            </a:pPr>
            <a:r>
              <a:rPr lang="tr-TR" sz="2400" dirty="0"/>
              <a:t>Radyal Temelli Fonksiyon Ağları (</a:t>
            </a:r>
            <a:r>
              <a:rPr lang="tr-TR" sz="2400" dirty="0" err="1"/>
              <a:t>RBFNs</a:t>
            </a:r>
            <a:r>
              <a:rPr lang="tr-TR" sz="2400" dirty="0"/>
              <a:t>)</a:t>
            </a:r>
          </a:p>
          <a:p>
            <a:pPr marL="342900" indent="-342900">
              <a:buFont typeface="Arial" panose="020B0604020202020204" pitchFamily="34" charset="0"/>
              <a:buChar char="•"/>
            </a:pPr>
            <a:r>
              <a:rPr lang="tr-TR" sz="2400" dirty="0"/>
              <a:t>Kendini Düzenleyen Haritalar (</a:t>
            </a:r>
            <a:r>
              <a:rPr lang="tr-TR" sz="2400" dirty="0" err="1"/>
              <a:t>SOMs</a:t>
            </a:r>
            <a:r>
              <a:rPr lang="tr-TR" sz="2400" dirty="0"/>
              <a:t> -Self-</a:t>
            </a:r>
            <a:r>
              <a:rPr lang="tr-TR" sz="2400" dirty="0" err="1"/>
              <a:t>organizing</a:t>
            </a:r>
            <a:r>
              <a:rPr lang="tr-TR" sz="2400" dirty="0"/>
              <a:t> </a:t>
            </a:r>
            <a:r>
              <a:rPr lang="tr-TR" sz="2400" dirty="0" err="1"/>
              <a:t>maps</a:t>
            </a:r>
            <a:r>
              <a:rPr lang="tr-TR" sz="2400" dirty="0"/>
              <a:t>)</a:t>
            </a:r>
          </a:p>
          <a:p>
            <a:pPr marL="342900" indent="-342900">
              <a:buFont typeface="Arial" panose="020B0604020202020204" pitchFamily="34" charset="0"/>
              <a:buChar char="•"/>
            </a:pPr>
            <a:endParaRPr lang="tr-TR" sz="2400" dirty="0"/>
          </a:p>
          <a:p>
            <a:pPr marL="457200" indent="-457200">
              <a:buFont typeface="Arial" panose="020B0604020202020204" pitchFamily="34" charset="0"/>
              <a:buChar char="•"/>
            </a:pPr>
            <a:endParaRPr lang="tr-TR" sz="2400" dirty="0"/>
          </a:p>
        </p:txBody>
      </p:sp>
      <p:pic>
        <p:nvPicPr>
          <p:cNvPr id="3" name="Resim 2">
            <a:extLst>
              <a:ext uri="{FF2B5EF4-FFF2-40B4-BE49-F238E27FC236}">
                <a16:creationId xmlns:a16="http://schemas.microsoft.com/office/drawing/2014/main" id="{6C599D0F-F5A4-373D-02DA-EB5062904E64}"/>
              </a:ext>
            </a:extLst>
          </p:cNvPr>
          <p:cNvPicPr>
            <a:picLocks noChangeAspect="1"/>
          </p:cNvPicPr>
          <p:nvPr/>
        </p:nvPicPr>
        <p:blipFill>
          <a:blip r:embed="rId3"/>
          <a:stretch>
            <a:fillRect/>
          </a:stretch>
        </p:blipFill>
        <p:spPr>
          <a:xfrm>
            <a:off x="831266" y="1659955"/>
            <a:ext cx="4313878" cy="3963451"/>
          </a:xfrm>
          <a:prstGeom prst="rect">
            <a:avLst/>
          </a:prstGeom>
        </p:spPr>
      </p:pic>
    </p:spTree>
    <p:extLst>
      <p:ext uri="{BB962C8B-B14F-4D97-AF65-F5344CB8AC3E}">
        <p14:creationId xmlns:p14="http://schemas.microsoft.com/office/powerpoint/2010/main" val="140977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Derin Öğrenme Yöntemleri</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3416320"/>
          </a:xfrm>
          <a:prstGeom prst="rect">
            <a:avLst/>
          </a:prstGeom>
          <a:noFill/>
        </p:spPr>
        <p:txBody>
          <a:bodyPr wrap="square">
            <a:spAutoFit/>
          </a:bodyPr>
          <a:lstStyle/>
          <a:p>
            <a:pPr marL="342900" indent="-342900">
              <a:buFont typeface="Arial" panose="020B0604020202020204" pitchFamily="34" charset="0"/>
              <a:buChar char="•"/>
            </a:pPr>
            <a:r>
              <a:rPr lang="tr-TR" sz="2400" dirty="0"/>
              <a:t>Derin İnanç Ağları (</a:t>
            </a:r>
            <a:r>
              <a:rPr lang="tr-TR" sz="2400" dirty="0" err="1"/>
              <a:t>DBNs</a:t>
            </a:r>
            <a:r>
              <a:rPr lang="tr-TR" sz="2400" dirty="0"/>
              <a:t>)</a:t>
            </a:r>
          </a:p>
          <a:p>
            <a:pPr marL="342900" indent="-342900">
              <a:buFont typeface="Arial" panose="020B0604020202020204" pitchFamily="34" charset="0"/>
              <a:buChar char="•"/>
            </a:pPr>
            <a:r>
              <a:rPr lang="tr-TR" sz="2400" dirty="0"/>
              <a:t>Otomatik Kodlayıcılar (</a:t>
            </a:r>
            <a:r>
              <a:rPr lang="tr-TR" sz="2400" dirty="0" err="1"/>
              <a:t>Autoencoders</a:t>
            </a:r>
            <a:r>
              <a:rPr lang="tr-TR" sz="2400" dirty="0"/>
              <a:t>)</a:t>
            </a:r>
          </a:p>
          <a:p>
            <a:pPr marL="342900" indent="-342900">
              <a:buFont typeface="Arial" panose="020B0604020202020204" pitchFamily="34" charset="0"/>
              <a:buChar char="•"/>
            </a:pPr>
            <a:r>
              <a:rPr lang="tr-TR" sz="2400" dirty="0"/>
              <a:t>Transfer Öğrenimi (Transfer Learning)</a:t>
            </a:r>
          </a:p>
          <a:p>
            <a:pPr marL="342900" indent="-342900">
              <a:buFont typeface="Arial" panose="020B0604020202020204" pitchFamily="34" charset="0"/>
              <a:buChar char="•"/>
            </a:pPr>
            <a:r>
              <a:rPr lang="tr-TR" sz="2400" dirty="0"/>
              <a:t>Artık Ağlar (</a:t>
            </a:r>
            <a:r>
              <a:rPr lang="tr-TR" sz="2400" dirty="0" err="1"/>
              <a:t>ResNets</a:t>
            </a:r>
            <a:r>
              <a:rPr lang="tr-TR" sz="2400" dirty="0"/>
              <a:t>)</a:t>
            </a:r>
          </a:p>
          <a:p>
            <a:pPr marL="342900" indent="-342900">
              <a:buFont typeface="Arial" panose="020B0604020202020204" pitchFamily="34" charset="0"/>
              <a:buChar char="•"/>
            </a:pPr>
            <a:r>
              <a:rPr lang="tr-TR" sz="2400" dirty="0"/>
              <a:t>Derin Pekiştirmeli Öğrenme</a:t>
            </a:r>
          </a:p>
          <a:p>
            <a:pPr marL="342900" indent="-342900">
              <a:buFont typeface="Arial" panose="020B0604020202020204" pitchFamily="34" charset="0"/>
              <a:buChar char="•"/>
            </a:pPr>
            <a:r>
              <a:rPr lang="tr-TR" sz="2400" dirty="0" err="1"/>
              <a:t>Transformers</a:t>
            </a:r>
            <a:endParaRPr lang="tr-TR" sz="2400" dirty="0"/>
          </a:p>
          <a:p>
            <a:pPr marL="342900" indent="-342900">
              <a:buFont typeface="Arial" panose="020B0604020202020204" pitchFamily="34" charset="0"/>
              <a:buChar char="•"/>
            </a:pPr>
            <a:endParaRPr lang="tr-TR" sz="2400" dirty="0"/>
          </a:p>
          <a:p>
            <a:pPr marL="342900" indent="-342900">
              <a:buFont typeface="Arial" panose="020B0604020202020204" pitchFamily="34" charset="0"/>
              <a:buChar char="•"/>
            </a:pPr>
            <a:endParaRPr lang="tr-TR" sz="2400" dirty="0"/>
          </a:p>
          <a:p>
            <a:pPr marL="457200" indent="-457200">
              <a:buFont typeface="Arial" panose="020B0604020202020204" pitchFamily="34" charset="0"/>
              <a:buChar char="•"/>
            </a:pPr>
            <a:endParaRPr lang="tr-TR" sz="2400" dirty="0"/>
          </a:p>
        </p:txBody>
      </p:sp>
      <p:pic>
        <p:nvPicPr>
          <p:cNvPr id="3" name="Resim 2">
            <a:extLst>
              <a:ext uri="{FF2B5EF4-FFF2-40B4-BE49-F238E27FC236}">
                <a16:creationId xmlns:a16="http://schemas.microsoft.com/office/drawing/2014/main" id="{6C599D0F-F5A4-373D-02DA-EB5062904E64}"/>
              </a:ext>
            </a:extLst>
          </p:cNvPr>
          <p:cNvPicPr>
            <a:picLocks noChangeAspect="1"/>
          </p:cNvPicPr>
          <p:nvPr/>
        </p:nvPicPr>
        <p:blipFill>
          <a:blip r:embed="rId3"/>
          <a:stretch>
            <a:fillRect/>
          </a:stretch>
        </p:blipFill>
        <p:spPr>
          <a:xfrm>
            <a:off x="831266" y="1659955"/>
            <a:ext cx="4313878" cy="3963451"/>
          </a:xfrm>
          <a:prstGeom prst="rect">
            <a:avLst/>
          </a:prstGeom>
        </p:spPr>
      </p:pic>
    </p:spTree>
    <p:extLst>
      <p:ext uri="{BB962C8B-B14F-4D97-AF65-F5344CB8AC3E}">
        <p14:creationId xmlns:p14="http://schemas.microsoft.com/office/powerpoint/2010/main" val="279609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990649156"/>
              </p:ext>
            </p:extLst>
          </p:nvPr>
        </p:nvGraphicFramePr>
        <p:xfrm>
          <a:off x="4929353" y="3321217"/>
          <a:ext cx="6126558" cy="1264918"/>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Derin Öğrenme</a:t>
                      </a:r>
                    </a:p>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Eğitimine Giriş</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622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Yapay Sinir Ağları (ANN)</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1631216"/>
          </a:xfrm>
          <a:prstGeom prst="rect">
            <a:avLst/>
          </a:prstGeom>
          <a:noFill/>
        </p:spPr>
        <p:txBody>
          <a:bodyPr wrap="square">
            <a:spAutoFit/>
          </a:bodyPr>
          <a:lstStyle/>
          <a:p>
            <a:pPr marL="342900" indent="-342900">
              <a:buFont typeface="Arial" panose="020B0604020202020204" pitchFamily="34" charset="0"/>
              <a:buChar char="•"/>
            </a:pPr>
            <a:r>
              <a:rPr lang="tr-TR" sz="2000" b="1" dirty="0"/>
              <a:t>Tanım</a:t>
            </a:r>
            <a:r>
              <a:rPr lang="tr-TR" sz="2000" dirty="0"/>
              <a:t>: Yapay Sinir Ağları (</a:t>
            </a:r>
            <a:r>
              <a:rPr lang="tr-TR" sz="2000" dirty="0" err="1"/>
              <a:t>Artificial</a:t>
            </a:r>
            <a:r>
              <a:rPr lang="tr-TR" sz="2000" dirty="0"/>
              <a:t> </a:t>
            </a:r>
            <a:r>
              <a:rPr lang="tr-TR" sz="2000" dirty="0" err="1"/>
              <a:t>Neural</a:t>
            </a:r>
            <a:r>
              <a:rPr lang="tr-TR" sz="2000" dirty="0"/>
              <a:t> Networks - ANN), biyolojik sinir ağlarının yapısını taklit ederek karmaşık veri örüntülerini öğrenmeyi amaçlayan bir makine öğrenmesi modelidir. </a:t>
            </a:r>
          </a:p>
          <a:p>
            <a:pPr marL="342900" indent="-342900">
              <a:buFont typeface="Arial" panose="020B0604020202020204" pitchFamily="34" charset="0"/>
              <a:buChar char="•"/>
            </a:pPr>
            <a:r>
              <a:rPr lang="tr-TR" sz="2000" b="1" dirty="0"/>
              <a:t>Kullanım Alanı:</a:t>
            </a:r>
            <a:r>
              <a:rPr lang="tr-TR" sz="2000" dirty="0"/>
              <a:t> Yapay sinir ağları, finansal öngörüler, görüntü tanıma, dil işleme ve oyun stratejileri gibi geniş bir uygulama yelpazesinde kullanılmaktadır. </a:t>
            </a:r>
          </a:p>
          <a:p>
            <a:pPr marL="342900" indent="-342900">
              <a:buFont typeface="Arial" panose="020B0604020202020204" pitchFamily="34" charset="0"/>
              <a:buChar char="•"/>
            </a:pPr>
            <a:r>
              <a:rPr lang="tr-TR" sz="2000" b="1" dirty="0"/>
              <a:t>Örnek: </a:t>
            </a:r>
            <a:r>
              <a:rPr lang="tr-TR" sz="2000" dirty="0"/>
              <a:t>Bir yapay sinir ağı, sesli komutları tanıma uygulamasında kullanılabilir.</a:t>
            </a:r>
          </a:p>
        </p:txBody>
      </p:sp>
      <p:sp>
        <p:nvSpPr>
          <p:cNvPr id="6" name="Metin kutusu 5">
            <a:extLst>
              <a:ext uri="{FF2B5EF4-FFF2-40B4-BE49-F238E27FC236}">
                <a16:creationId xmlns:a16="http://schemas.microsoft.com/office/drawing/2014/main" id="{253A5A8C-A628-4E6D-A9F0-2FA82C8DB77E}"/>
              </a:ext>
            </a:extLst>
          </p:cNvPr>
          <p:cNvSpPr txBox="1"/>
          <p:nvPr/>
        </p:nvSpPr>
        <p:spPr>
          <a:xfrm>
            <a:off x="3845266" y="6013428"/>
            <a:ext cx="5053224" cy="215444"/>
          </a:xfrm>
          <a:prstGeom prst="rect">
            <a:avLst/>
          </a:prstGeom>
          <a:noFill/>
        </p:spPr>
        <p:txBody>
          <a:bodyPr wrap="square">
            <a:spAutoFit/>
          </a:bodyPr>
          <a:lstStyle/>
          <a:p>
            <a:r>
              <a:rPr lang="tr-TR" sz="800" dirty="0"/>
              <a:t>https://www.analyticsvidhya.com/blog/2021/07/understanding-the-basics-of-artificial-neural-network-ann/</a:t>
            </a:r>
          </a:p>
        </p:txBody>
      </p:sp>
      <p:pic>
        <p:nvPicPr>
          <p:cNvPr id="20482" name="Picture 2" descr="ANN for Data Science | Basics Of Artificial Neural Network">
            <a:extLst>
              <a:ext uri="{FF2B5EF4-FFF2-40B4-BE49-F238E27FC236}">
                <a16:creationId xmlns:a16="http://schemas.microsoft.com/office/drawing/2014/main" id="{FCA75A6B-25DA-3A2D-53F6-EF1C69C404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9388" y="3278711"/>
            <a:ext cx="5053224" cy="2842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66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Yapay Sinir Ağları (ANN)</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Öğrenme</a:t>
            </a:r>
          </a:p>
        </p:txBody>
      </p:sp>
      <p:sp>
        <p:nvSpPr>
          <p:cNvPr id="6" name="Metin kutusu 5">
            <a:extLst>
              <a:ext uri="{FF2B5EF4-FFF2-40B4-BE49-F238E27FC236}">
                <a16:creationId xmlns:a16="http://schemas.microsoft.com/office/drawing/2014/main" id="{253A5A8C-A628-4E6D-A9F0-2FA82C8DB77E}"/>
              </a:ext>
            </a:extLst>
          </p:cNvPr>
          <p:cNvSpPr txBox="1"/>
          <p:nvPr/>
        </p:nvSpPr>
        <p:spPr>
          <a:xfrm>
            <a:off x="3907896" y="6217236"/>
            <a:ext cx="5053224" cy="215444"/>
          </a:xfrm>
          <a:prstGeom prst="rect">
            <a:avLst/>
          </a:prstGeom>
          <a:noFill/>
        </p:spPr>
        <p:txBody>
          <a:bodyPr wrap="square">
            <a:spAutoFit/>
          </a:bodyPr>
          <a:lstStyle/>
          <a:p>
            <a:r>
              <a:rPr lang="tr-TR" sz="800" dirty="0"/>
              <a:t>https://www.researchgate.net/figure/How-a-neural-network-works_fig1_308094289</a:t>
            </a:r>
          </a:p>
        </p:txBody>
      </p:sp>
      <p:pic>
        <p:nvPicPr>
          <p:cNvPr id="21506" name="Picture 2" descr="How a neural network works. | Download Scientific Diagram">
            <a:extLst>
              <a:ext uri="{FF2B5EF4-FFF2-40B4-BE49-F238E27FC236}">
                <a16:creationId xmlns:a16="http://schemas.microsoft.com/office/drawing/2014/main" id="{02ACFDEF-06B9-17E4-7580-9E38C322D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148" y="1772118"/>
            <a:ext cx="7288553" cy="4304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2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Yapay Sinir Ağları (ANN) Gerçek Hayat Problemi</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Kalp Hastalığı Risk Tahmini</a:t>
            </a:r>
          </a:p>
        </p:txBody>
      </p:sp>
      <p:pic>
        <p:nvPicPr>
          <p:cNvPr id="3" name="Resim 2">
            <a:extLst>
              <a:ext uri="{FF2B5EF4-FFF2-40B4-BE49-F238E27FC236}">
                <a16:creationId xmlns:a16="http://schemas.microsoft.com/office/drawing/2014/main" id="{CE18FA44-AD33-F3E0-5423-AB6A6B84D08E}"/>
              </a:ext>
            </a:extLst>
          </p:cNvPr>
          <p:cNvPicPr>
            <a:picLocks noChangeAspect="1"/>
          </p:cNvPicPr>
          <p:nvPr/>
        </p:nvPicPr>
        <p:blipFill>
          <a:blip r:embed="rId3"/>
          <a:stretch>
            <a:fillRect/>
          </a:stretch>
        </p:blipFill>
        <p:spPr>
          <a:xfrm>
            <a:off x="3612038" y="2167002"/>
            <a:ext cx="4864773" cy="4440477"/>
          </a:xfrm>
          <a:prstGeom prst="rect">
            <a:avLst/>
          </a:prstGeom>
        </p:spPr>
      </p:pic>
      <p:sp>
        <p:nvSpPr>
          <p:cNvPr id="5" name="Metin kutusu 4">
            <a:extLst>
              <a:ext uri="{FF2B5EF4-FFF2-40B4-BE49-F238E27FC236}">
                <a16:creationId xmlns:a16="http://schemas.microsoft.com/office/drawing/2014/main" id="{3DD1CA62-E21C-B264-6AB8-9FDBE766B15B}"/>
              </a:ext>
            </a:extLst>
          </p:cNvPr>
          <p:cNvSpPr txBox="1"/>
          <p:nvPr/>
        </p:nvSpPr>
        <p:spPr>
          <a:xfrm>
            <a:off x="5276588" y="6607479"/>
            <a:ext cx="6093912" cy="215444"/>
          </a:xfrm>
          <a:prstGeom prst="rect">
            <a:avLst/>
          </a:prstGeom>
          <a:noFill/>
        </p:spPr>
        <p:txBody>
          <a:bodyPr wrap="square">
            <a:spAutoFit/>
          </a:bodyPr>
          <a:lstStyle/>
          <a:p>
            <a:r>
              <a:rPr lang="tr-TR" sz="800" dirty="0"/>
              <a:t>https://www.nature.com/articles/s41598-024-58489-7</a:t>
            </a:r>
          </a:p>
        </p:txBody>
      </p:sp>
    </p:spTree>
    <p:extLst>
      <p:ext uri="{BB962C8B-B14F-4D97-AF65-F5344CB8AC3E}">
        <p14:creationId xmlns:p14="http://schemas.microsoft.com/office/powerpoint/2010/main" val="197479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err="1">
                <a:latin typeface="+mn-lt"/>
              </a:rPr>
              <a:t>Evrişimsel</a:t>
            </a:r>
            <a:r>
              <a:rPr lang="tr-TR" sz="4000" b="1" dirty="0">
                <a:latin typeface="+mn-lt"/>
              </a:rPr>
              <a:t> Sinir Ağları (CNN)</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1938992"/>
          </a:xfrm>
          <a:prstGeom prst="rect">
            <a:avLst/>
          </a:prstGeom>
          <a:noFill/>
        </p:spPr>
        <p:txBody>
          <a:bodyPr wrap="square">
            <a:spAutoFit/>
          </a:bodyPr>
          <a:lstStyle/>
          <a:p>
            <a:pPr marL="342900" indent="-342900">
              <a:buFont typeface="Arial" panose="020B0604020202020204" pitchFamily="34" charset="0"/>
              <a:buChar char="•"/>
            </a:pPr>
            <a:r>
              <a:rPr lang="tr-TR" sz="2000" b="1" dirty="0"/>
              <a:t>Tanım:</a:t>
            </a:r>
            <a:r>
              <a:rPr lang="tr-TR" sz="2000" dirty="0"/>
              <a:t> </a:t>
            </a:r>
            <a:r>
              <a:rPr lang="tr-TR" sz="2000" dirty="0" err="1"/>
              <a:t>Evrişimsel</a:t>
            </a:r>
            <a:r>
              <a:rPr lang="tr-TR" sz="2000" dirty="0"/>
              <a:t> Sinir Ağları (</a:t>
            </a:r>
            <a:r>
              <a:rPr lang="tr-TR" sz="2000" dirty="0" err="1"/>
              <a:t>Convolutional</a:t>
            </a:r>
            <a:r>
              <a:rPr lang="tr-TR" sz="2000" dirty="0"/>
              <a:t> </a:t>
            </a:r>
            <a:r>
              <a:rPr lang="tr-TR" sz="2000" dirty="0" err="1"/>
              <a:t>Neural</a:t>
            </a:r>
            <a:r>
              <a:rPr lang="tr-TR" sz="2000" dirty="0"/>
              <a:t> Networks - CNN), özellikle görüntü işleme ve tanıma görevlerinde yüksek performans gösteren derin öğrenme modelleridir.</a:t>
            </a:r>
          </a:p>
          <a:p>
            <a:pPr marL="342900" indent="-342900">
              <a:buFont typeface="Arial" panose="020B0604020202020204" pitchFamily="34" charset="0"/>
              <a:buChar char="•"/>
            </a:pPr>
            <a:r>
              <a:rPr lang="tr-TR" sz="2000" b="1" dirty="0"/>
              <a:t>Kullanım Alanı:</a:t>
            </a:r>
            <a:r>
              <a:rPr lang="tr-TR" sz="2000" dirty="0"/>
              <a:t> CNN'ler genellikle görsel veri analizi, yüz tanıma, otonom araçlar, ve tıbbi görüntüleme gibi uygulamalarda yaygın olarak kullanılır.</a:t>
            </a:r>
          </a:p>
          <a:p>
            <a:pPr marL="342900" indent="-342900">
              <a:buFont typeface="Arial" panose="020B0604020202020204" pitchFamily="34" charset="0"/>
              <a:buChar char="•"/>
            </a:pPr>
            <a:r>
              <a:rPr lang="tr-TR" sz="2000" b="1" dirty="0"/>
              <a:t>Örnek:</a:t>
            </a:r>
            <a:r>
              <a:rPr lang="tr-TR" sz="2000" dirty="0"/>
              <a:t> Bir CNN modeli, güvenlik kamerası kayıtlarındaki nesneleri tanımlamak ve sınıflandırmak için kullanılabilir.</a:t>
            </a:r>
          </a:p>
        </p:txBody>
      </p:sp>
      <p:sp>
        <p:nvSpPr>
          <p:cNvPr id="10" name="Metin kutusu 9">
            <a:extLst>
              <a:ext uri="{FF2B5EF4-FFF2-40B4-BE49-F238E27FC236}">
                <a16:creationId xmlns:a16="http://schemas.microsoft.com/office/drawing/2014/main" id="{4D3A3454-BE6E-E6DA-FF74-034151FC8FD1}"/>
              </a:ext>
            </a:extLst>
          </p:cNvPr>
          <p:cNvSpPr txBox="1"/>
          <p:nvPr/>
        </p:nvSpPr>
        <p:spPr>
          <a:xfrm>
            <a:off x="3047048" y="6642556"/>
            <a:ext cx="6097904" cy="215444"/>
          </a:xfrm>
          <a:prstGeom prst="rect">
            <a:avLst/>
          </a:prstGeom>
          <a:noFill/>
        </p:spPr>
        <p:txBody>
          <a:bodyPr wrap="square">
            <a:spAutoFit/>
          </a:bodyPr>
          <a:lstStyle/>
          <a:p>
            <a:r>
              <a:rPr lang="tr-TR" sz="800" dirty="0"/>
              <a:t>https://towardsdatascience.com/a-comprehensive-guide-to-convolutional-neural-networks-the-eli5-way-3bd2b1164a53</a:t>
            </a:r>
          </a:p>
        </p:txBody>
      </p:sp>
      <p:pic>
        <p:nvPicPr>
          <p:cNvPr id="22530" name="Picture 2" descr="A Comprehensive Guide to Convolutional Neural Networks — the ELI5 way | by  Sumit Saha | Towards Data Science">
            <a:extLst>
              <a:ext uri="{FF2B5EF4-FFF2-40B4-BE49-F238E27FC236}">
                <a16:creationId xmlns:a16="http://schemas.microsoft.com/office/drawing/2014/main" id="{1B11658A-331B-5C0A-C501-654A05FAC5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9707" y="3429000"/>
            <a:ext cx="5957146" cy="3187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34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err="1">
                <a:latin typeface="+mn-lt"/>
              </a:rPr>
              <a:t>Evrişimsel</a:t>
            </a:r>
            <a:r>
              <a:rPr lang="tr-TR" sz="4000" b="1" dirty="0">
                <a:latin typeface="+mn-lt"/>
              </a:rPr>
              <a:t> Sinir Ağları (CNN)</a:t>
            </a:r>
            <a:endParaRPr lang="en-US" sz="4000" b="1" dirty="0">
              <a:latin typeface="+mn-lt"/>
            </a:endParaRPr>
          </a:p>
        </p:txBody>
      </p:sp>
      <p:sp>
        <p:nvSpPr>
          <p:cNvPr id="10" name="Metin kutusu 9">
            <a:extLst>
              <a:ext uri="{FF2B5EF4-FFF2-40B4-BE49-F238E27FC236}">
                <a16:creationId xmlns:a16="http://schemas.microsoft.com/office/drawing/2014/main" id="{4D3A3454-BE6E-E6DA-FF74-034151FC8FD1}"/>
              </a:ext>
            </a:extLst>
          </p:cNvPr>
          <p:cNvSpPr txBox="1"/>
          <p:nvPr/>
        </p:nvSpPr>
        <p:spPr>
          <a:xfrm>
            <a:off x="3047048" y="6642556"/>
            <a:ext cx="6097904" cy="215444"/>
          </a:xfrm>
          <a:prstGeom prst="rect">
            <a:avLst/>
          </a:prstGeom>
          <a:noFill/>
        </p:spPr>
        <p:txBody>
          <a:bodyPr wrap="square">
            <a:spAutoFit/>
          </a:bodyPr>
          <a:lstStyle/>
          <a:p>
            <a:r>
              <a:rPr lang="tr-TR" sz="800" dirty="0"/>
              <a:t>http://ceat.com.tn/kjyo.aspx?cname=convolutional+neural+network+and+deep+learning&amp;cid=95</a:t>
            </a:r>
          </a:p>
        </p:txBody>
      </p:sp>
      <p:pic>
        <p:nvPicPr>
          <p:cNvPr id="23560" name="Picture 8" descr="convolutional neural network and deep learning for Sale,Up To OFF 64%">
            <a:extLst>
              <a:ext uri="{FF2B5EF4-FFF2-40B4-BE49-F238E27FC236}">
                <a16:creationId xmlns:a16="http://schemas.microsoft.com/office/drawing/2014/main" id="{2D7CEA89-730C-4D7F-A518-42D8075990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665" y="2083989"/>
            <a:ext cx="10346499" cy="4395915"/>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Öğrenme</a:t>
            </a:r>
          </a:p>
        </p:txBody>
      </p:sp>
    </p:spTree>
    <p:extLst>
      <p:ext uri="{BB962C8B-B14F-4D97-AF65-F5344CB8AC3E}">
        <p14:creationId xmlns:p14="http://schemas.microsoft.com/office/powerpoint/2010/main" val="48916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1270278" cy="1266722"/>
          </a:xfrm>
        </p:spPr>
        <p:txBody>
          <a:bodyPr>
            <a:noAutofit/>
          </a:bodyPr>
          <a:lstStyle/>
          <a:p>
            <a:r>
              <a:rPr lang="tr-TR" sz="4000" b="1" dirty="0" err="1">
                <a:latin typeface="+mn-lt"/>
              </a:rPr>
              <a:t>Evrişimsel</a:t>
            </a:r>
            <a:r>
              <a:rPr lang="tr-TR" sz="4000" b="1" dirty="0">
                <a:latin typeface="+mn-lt"/>
              </a:rPr>
              <a:t> Sinir Ağları (CNN) Gerçek Hayat Problemi</a:t>
            </a:r>
            <a:endParaRPr lang="en-US" sz="4000" b="1" dirty="0">
              <a:latin typeface="+mn-lt"/>
            </a:endParaRPr>
          </a:p>
        </p:txBody>
      </p:sp>
      <p:pic>
        <p:nvPicPr>
          <p:cNvPr id="3076" name="Picture 4">
            <a:extLst>
              <a:ext uri="{FF2B5EF4-FFF2-40B4-BE49-F238E27FC236}">
                <a16:creationId xmlns:a16="http://schemas.microsoft.com/office/drawing/2014/main" id="{881E4CBD-2A1E-B665-8369-A4820C650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688" y="2410733"/>
            <a:ext cx="9008624" cy="2938789"/>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22DDBF8F-6D60-D5BB-17D9-567A0CE0FC9D}"/>
              </a:ext>
            </a:extLst>
          </p:cNvPr>
          <p:cNvSpPr txBox="1"/>
          <p:nvPr/>
        </p:nvSpPr>
        <p:spPr>
          <a:xfrm>
            <a:off x="2884117" y="5964186"/>
            <a:ext cx="7825636" cy="215444"/>
          </a:xfrm>
          <a:prstGeom prst="rect">
            <a:avLst/>
          </a:prstGeom>
          <a:noFill/>
        </p:spPr>
        <p:txBody>
          <a:bodyPr wrap="square">
            <a:spAutoFit/>
          </a:bodyPr>
          <a:lstStyle/>
          <a:p>
            <a:r>
              <a:rPr lang="tr-TR" sz="800" dirty="0"/>
              <a:t>https://www.semanticscholar.org/paper/Pedestrian-detection-based-on-deep-convolutional-Fukui-Yamashita/2cc00efd62dc6b2ee10918b80bed50cb09ad5cac</a:t>
            </a:r>
          </a:p>
        </p:txBody>
      </p:sp>
      <p:sp>
        <p:nvSpPr>
          <p:cNvPr id="4" name="Metin kutusu 3">
            <a:extLst>
              <a:ext uri="{FF2B5EF4-FFF2-40B4-BE49-F238E27FC236}">
                <a16:creationId xmlns:a16="http://schemas.microsoft.com/office/drawing/2014/main" id="{61F90B54-9817-479E-DA0D-0E19544E4E3B}"/>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Otonom Araçlarda Yaya Tespiti</a:t>
            </a:r>
          </a:p>
        </p:txBody>
      </p:sp>
    </p:spTree>
    <p:extLst>
      <p:ext uri="{BB962C8B-B14F-4D97-AF65-F5344CB8AC3E}">
        <p14:creationId xmlns:p14="http://schemas.microsoft.com/office/powerpoint/2010/main" val="378599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Yinelemeli Sinir Ağları (RNN)</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1938992"/>
          </a:xfrm>
          <a:prstGeom prst="rect">
            <a:avLst/>
          </a:prstGeom>
          <a:noFill/>
        </p:spPr>
        <p:txBody>
          <a:bodyPr wrap="square">
            <a:spAutoFit/>
          </a:bodyPr>
          <a:lstStyle/>
          <a:p>
            <a:pPr marL="342900" indent="-342900">
              <a:buFont typeface="Arial" panose="020B0604020202020204" pitchFamily="34" charset="0"/>
              <a:buChar char="•"/>
            </a:pPr>
            <a:r>
              <a:rPr lang="tr-TR" sz="2000" b="1" dirty="0"/>
              <a:t>Tanım:</a:t>
            </a:r>
            <a:r>
              <a:rPr lang="tr-TR" sz="2000" dirty="0"/>
              <a:t> Yinelemeli Sinir Ağları (</a:t>
            </a:r>
            <a:r>
              <a:rPr lang="tr-TR" sz="2000" dirty="0" err="1"/>
              <a:t>Recurrent</a:t>
            </a:r>
            <a:r>
              <a:rPr lang="tr-TR" sz="2000" dirty="0"/>
              <a:t> </a:t>
            </a:r>
            <a:r>
              <a:rPr lang="tr-TR" sz="2000" dirty="0" err="1"/>
              <a:t>Neural</a:t>
            </a:r>
            <a:r>
              <a:rPr lang="tr-TR" sz="2000" dirty="0"/>
              <a:t> Networks - RNN), ardışık verileri işlemek ve zamansal ilişkileri modellemek amacıyla geliştirilmiş sinir ağı modelleridir.</a:t>
            </a:r>
          </a:p>
          <a:p>
            <a:pPr marL="342900" indent="-342900">
              <a:buFont typeface="Arial" panose="020B0604020202020204" pitchFamily="34" charset="0"/>
              <a:buChar char="•"/>
            </a:pPr>
            <a:r>
              <a:rPr lang="tr-TR" sz="2000" b="1" dirty="0"/>
              <a:t>Kullanım Alanı:</a:t>
            </a:r>
            <a:r>
              <a:rPr lang="tr-TR" sz="2000" dirty="0"/>
              <a:t> </a:t>
            </a:r>
            <a:r>
              <a:rPr lang="tr-TR" sz="2000" dirty="0" err="1"/>
              <a:t>RNN'ler</a:t>
            </a:r>
            <a:r>
              <a:rPr lang="tr-TR" sz="2000" dirty="0"/>
              <a:t>, doğal dil işleme, metin üretimi, konuşma tanıma ve finansal zaman serisi analizi gibi zaman bağımlı veri analizi gerektiren alanlarda kullanılır.</a:t>
            </a:r>
          </a:p>
          <a:p>
            <a:pPr marL="342900" indent="-342900">
              <a:buFont typeface="Arial" panose="020B0604020202020204" pitchFamily="34" charset="0"/>
              <a:buChar char="•"/>
            </a:pPr>
            <a:r>
              <a:rPr lang="tr-TR" sz="2000" b="1" dirty="0"/>
              <a:t>Örnek:</a:t>
            </a:r>
            <a:r>
              <a:rPr lang="tr-TR" sz="2000" dirty="0"/>
              <a:t> Bir RNN modeli, bir metin belgesindeki dil yapısını analiz etmek ve ardından aynı dilde benzer metinler oluşturmak için kullanılabilir.</a:t>
            </a:r>
          </a:p>
        </p:txBody>
      </p:sp>
      <p:pic>
        <p:nvPicPr>
          <p:cNvPr id="17410" name="Picture 2" descr="Introduction to Recurrent Neural Network - GeeksforGeeks">
            <a:extLst>
              <a:ext uri="{FF2B5EF4-FFF2-40B4-BE49-F238E27FC236}">
                <a16:creationId xmlns:a16="http://schemas.microsoft.com/office/drawing/2014/main" id="{F84AD94D-6746-1E77-AF60-3C9B554D8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201" y="3630127"/>
            <a:ext cx="5135880" cy="2567940"/>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E9228601-9634-B433-1204-F1D9BF4EBB76}"/>
              </a:ext>
            </a:extLst>
          </p:cNvPr>
          <p:cNvSpPr txBox="1"/>
          <p:nvPr/>
        </p:nvSpPr>
        <p:spPr>
          <a:xfrm>
            <a:off x="4237673" y="6438912"/>
            <a:ext cx="4403407" cy="215444"/>
          </a:xfrm>
          <a:prstGeom prst="rect">
            <a:avLst/>
          </a:prstGeom>
          <a:noFill/>
        </p:spPr>
        <p:txBody>
          <a:bodyPr wrap="square">
            <a:spAutoFit/>
          </a:bodyPr>
          <a:lstStyle/>
          <a:p>
            <a:r>
              <a:rPr lang="tr-TR" sz="800" dirty="0"/>
              <a:t>Referans: https://www.geeksforgeeks.org/introduction-to-recurrent-neural-network/</a:t>
            </a:r>
          </a:p>
        </p:txBody>
      </p:sp>
    </p:spTree>
    <p:extLst>
      <p:ext uri="{BB962C8B-B14F-4D97-AF65-F5344CB8AC3E}">
        <p14:creationId xmlns:p14="http://schemas.microsoft.com/office/powerpoint/2010/main" val="201168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1210278" cy="1266722"/>
          </a:xfrm>
        </p:spPr>
        <p:txBody>
          <a:bodyPr>
            <a:noAutofit/>
          </a:bodyPr>
          <a:lstStyle/>
          <a:p>
            <a:r>
              <a:rPr lang="tr-TR" sz="4000" b="1" dirty="0">
                <a:latin typeface="+mn-lt"/>
              </a:rPr>
              <a:t>Yinelemeli Sinir Ağları (RNN)</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Öğrenme</a:t>
            </a:r>
          </a:p>
        </p:txBody>
      </p:sp>
      <p:pic>
        <p:nvPicPr>
          <p:cNvPr id="24578" name="Picture 2" descr="RNN A recurrent neural network (RNN) is a class of artificial neural... |  Download Scientific Diagram">
            <a:extLst>
              <a:ext uri="{FF2B5EF4-FFF2-40B4-BE49-F238E27FC236}">
                <a16:creationId xmlns:a16="http://schemas.microsoft.com/office/drawing/2014/main" id="{7A8BDC84-E23D-8028-9EBA-9C99B89B7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928" y="2573571"/>
            <a:ext cx="6830254" cy="299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334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1" y="393233"/>
            <a:ext cx="11270277" cy="1266722"/>
          </a:xfrm>
        </p:spPr>
        <p:txBody>
          <a:bodyPr>
            <a:noAutofit/>
          </a:bodyPr>
          <a:lstStyle/>
          <a:p>
            <a:r>
              <a:rPr lang="tr-TR" sz="4000" b="1" dirty="0">
                <a:latin typeface="+mn-lt"/>
              </a:rPr>
              <a:t>Yinelemeli Sinir Ağları (RNN) Gerçek Hayat Problemi</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Film Öneri Sistemi</a:t>
            </a:r>
          </a:p>
        </p:txBody>
      </p:sp>
      <p:pic>
        <p:nvPicPr>
          <p:cNvPr id="4098" name="Picture 2" descr="Applied Sciences | Free Full-Text | Real-Time Movie Recommendation:  Integrating Persona-Based User Modeling with NMF and Deep Neural Networks">
            <a:extLst>
              <a:ext uri="{FF2B5EF4-FFF2-40B4-BE49-F238E27FC236}">
                <a16:creationId xmlns:a16="http://schemas.microsoft.com/office/drawing/2014/main" id="{970D4269-EFE0-D92C-6290-324C61AA70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7254" y="1988141"/>
            <a:ext cx="6014342" cy="4644611"/>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33EE56E2-9632-2C7E-748C-D5F9359B7FC9}"/>
              </a:ext>
            </a:extLst>
          </p:cNvPr>
          <p:cNvSpPr txBox="1"/>
          <p:nvPr/>
        </p:nvSpPr>
        <p:spPr>
          <a:xfrm>
            <a:off x="4675339" y="6632752"/>
            <a:ext cx="6093912" cy="215444"/>
          </a:xfrm>
          <a:prstGeom prst="rect">
            <a:avLst/>
          </a:prstGeom>
          <a:noFill/>
        </p:spPr>
        <p:txBody>
          <a:bodyPr wrap="square">
            <a:spAutoFit/>
          </a:bodyPr>
          <a:lstStyle/>
          <a:p>
            <a:r>
              <a:rPr lang="tr-TR" sz="800" dirty="0"/>
              <a:t>https://www.mdpi.com/2076-3417/14/3/1014</a:t>
            </a:r>
          </a:p>
        </p:txBody>
      </p:sp>
    </p:spTree>
    <p:extLst>
      <p:ext uri="{BB962C8B-B14F-4D97-AF65-F5344CB8AC3E}">
        <p14:creationId xmlns:p14="http://schemas.microsoft.com/office/powerpoint/2010/main" val="2230299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Uzun Kısa Süreli Bellek (LSTM)</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2246769"/>
          </a:xfrm>
          <a:prstGeom prst="rect">
            <a:avLst/>
          </a:prstGeom>
          <a:noFill/>
        </p:spPr>
        <p:txBody>
          <a:bodyPr wrap="square">
            <a:spAutoFit/>
          </a:bodyPr>
          <a:lstStyle/>
          <a:p>
            <a:pPr marL="342900" indent="-342900">
              <a:buFont typeface="Arial" panose="020B0604020202020204" pitchFamily="34" charset="0"/>
              <a:buChar char="•"/>
            </a:pPr>
            <a:r>
              <a:rPr lang="tr-TR" sz="2000" b="1" dirty="0"/>
              <a:t>Tanım:</a:t>
            </a:r>
            <a:r>
              <a:rPr lang="tr-TR" sz="2000" dirty="0"/>
              <a:t> Uzun Kısa Süreli Bellek (</a:t>
            </a:r>
            <a:r>
              <a:rPr lang="tr-TR" sz="2000" dirty="0" err="1"/>
              <a:t>Long</a:t>
            </a:r>
            <a:r>
              <a:rPr lang="tr-TR" sz="2000" dirty="0"/>
              <a:t> </a:t>
            </a:r>
            <a:r>
              <a:rPr lang="tr-TR" sz="2000" dirty="0" err="1"/>
              <a:t>Short-Term</a:t>
            </a:r>
            <a:r>
              <a:rPr lang="tr-TR" sz="2000" dirty="0"/>
              <a:t> Memory - LSTM), </a:t>
            </a:r>
            <a:r>
              <a:rPr lang="tr-TR" sz="2000" dirty="0" err="1"/>
              <a:t>RNN'lerin</a:t>
            </a:r>
            <a:r>
              <a:rPr lang="tr-TR" sz="2000" dirty="0"/>
              <a:t> bellek sorunlarını çözmek için geliştirilmiş bir tür yinelemeli sinir ağıdır. </a:t>
            </a:r>
          </a:p>
          <a:p>
            <a:pPr marL="342900" indent="-342900">
              <a:buFont typeface="Arial" panose="020B0604020202020204" pitchFamily="34" charset="0"/>
              <a:buChar char="•"/>
            </a:pPr>
            <a:r>
              <a:rPr lang="tr-TR" sz="2000" b="1" dirty="0"/>
              <a:t>Kullanım Alanı:</a:t>
            </a:r>
            <a:r>
              <a:rPr lang="tr-TR" sz="2000" dirty="0"/>
              <a:t> Dil modelleri, metin analizi, otomatik metin tamamlama ve hisse senedi fiyat tahminleri gibi uzun vadeli bağımlılıkların olduğu alanlarda kullanılır.</a:t>
            </a:r>
          </a:p>
          <a:p>
            <a:pPr marL="342900" indent="-342900">
              <a:buFont typeface="Arial" panose="020B0604020202020204" pitchFamily="34" charset="0"/>
              <a:buChar char="•"/>
            </a:pPr>
            <a:r>
              <a:rPr lang="tr-TR" sz="2000" b="1" dirty="0"/>
              <a:t>Örnek:</a:t>
            </a:r>
            <a:r>
              <a:rPr lang="tr-TR" sz="2000" dirty="0"/>
              <a:t> Bir LSTM modeli, bir makale metnindeki anlamı anlamak ve ardından metin özetleri oluşturmak için kullanılabilir.</a:t>
            </a:r>
          </a:p>
          <a:p>
            <a:pPr marL="285750" indent="-285750">
              <a:buFont typeface="Arial" panose="020B0604020202020204" pitchFamily="34" charset="0"/>
              <a:buChar char="•"/>
            </a:pPr>
            <a:endParaRPr lang="tr-TR" sz="2000" dirty="0"/>
          </a:p>
        </p:txBody>
      </p:sp>
      <p:sp>
        <p:nvSpPr>
          <p:cNvPr id="6" name="Metin kutusu 5">
            <a:extLst>
              <a:ext uri="{FF2B5EF4-FFF2-40B4-BE49-F238E27FC236}">
                <a16:creationId xmlns:a16="http://schemas.microsoft.com/office/drawing/2014/main" id="{010C6158-8168-D55E-86C9-B4AE43D99DB2}"/>
              </a:ext>
            </a:extLst>
          </p:cNvPr>
          <p:cNvSpPr txBox="1"/>
          <p:nvPr/>
        </p:nvSpPr>
        <p:spPr>
          <a:xfrm>
            <a:off x="4317206" y="6496712"/>
            <a:ext cx="3557587" cy="215444"/>
          </a:xfrm>
          <a:prstGeom prst="rect">
            <a:avLst/>
          </a:prstGeom>
          <a:noFill/>
        </p:spPr>
        <p:txBody>
          <a:bodyPr wrap="square">
            <a:spAutoFit/>
          </a:bodyPr>
          <a:lstStyle/>
          <a:p>
            <a:r>
              <a:rPr lang="tr-TR" sz="800" dirty="0"/>
              <a:t>Referans: https://www.linkedin.com/pulse/lstm-networks-abdullah-al-rahman/</a:t>
            </a:r>
          </a:p>
        </p:txBody>
      </p:sp>
      <p:pic>
        <p:nvPicPr>
          <p:cNvPr id="16390" name="Picture 6" descr="LSTM Networks">
            <a:extLst>
              <a:ext uri="{FF2B5EF4-FFF2-40B4-BE49-F238E27FC236}">
                <a16:creationId xmlns:a16="http://schemas.microsoft.com/office/drawing/2014/main" id="{E09CFCBB-D7C6-AEE2-DAAF-19829104A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620" y="3372025"/>
            <a:ext cx="5268757" cy="287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18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1" dirty="0">
                <a:latin typeface="+mn-lt"/>
              </a:rPr>
              <a:t>Derin Öğrenme</a:t>
            </a:r>
            <a:br>
              <a:rPr lang="tr-TR" sz="4000" b="1" dirty="0">
                <a:latin typeface="+mn-lt"/>
              </a:rPr>
            </a:br>
            <a:r>
              <a:rPr lang="tr-TR" sz="4000" b="1" dirty="0">
                <a:latin typeface="+mn-lt"/>
              </a:rPr>
              <a:t>Eğitimine Genel Bakış</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1938992"/>
          </a:xfrm>
          <a:prstGeom prst="rect">
            <a:avLst/>
          </a:prstGeom>
          <a:noFill/>
        </p:spPr>
        <p:txBody>
          <a:bodyPr wrap="square">
            <a:spAutoFit/>
          </a:bodyPr>
          <a:lstStyle/>
          <a:p>
            <a:pPr marL="342900" indent="-342900">
              <a:buFont typeface="Arial" panose="020B0604020202020204" pitchFamily="34" charset="0"/>
              <a:buChar char="•"/>
            </a:pPr>
            <a:r>
              <a:rPr lang="tr-TR" sz="2400" dirty="0"/>
              <a:t>Derin Öğrenme Eğitiminde Neler Yapacağız?</a:t>
            </a:r>
          </a:p>
          <a:p>
            <a:pPr marL="342900" indent="-342900">
              <a:buFont typeface="Arial" panose="020B0604020202020204" pitchFamily="34" charset="0"/>
              <a:buChar char="•"/>
            </a:pPr>
            <a:r>
              <a:rPr lang="tr-TR" sz="2400" dirty="0"/>
              <a:t>Derin Öğrenme Yolculuğumuzu Nasıl Tamamlayacağız?</a:t>
            </a:r>
          </a:p>
          <a:p>
            <a:pPr marL="342900" indent="-342900">
              <a:buFont typeface="Arial" panose="020B0604020202020204" pitchFamily="34" charset="0"/>
              <a:buChar char="•"/>
            </a:pPr>
            <a:r>
              <a:rPr lang="tr-TR" sz="2400" dirty="0"/>
              <a:t>Yol Haritası Örnekleri</a:t>
            </a:r>
          </a:p>
          <a:p>
            <a:pPr marL="342900" indent="-342900">
              <a:buFont typeface="Arial" panose="020B0604020202020204" pitchFamily="34" charset="0"/>
              <a:buChar char="•"/>
            </a:pPr>
            <a:r>
              <a:rPr lang="tr-TR" sz="2400" dirty="0"/>
              <a:t>Bu Eğitimi Nasıl İşleyeceğiz?</a:t>
            </a:r>
          </a:p>
        </p:txBody>
      </p:sp>
      <p:pic>
        <p:nvPicPr>
          <p:cNvPr id="3" name="Resim 2">
            <a:extLst>
              <a:ext uri="{FF2B5EF4-FFF2-40B4-BE49-F238E27FC236}">
                <a16:creationId xmlns:a16="http://schemas.microsoft.com/office/drawing/2014/main" id="{6C599D0F-F5A4-373D-02DA-EB5062904E64}"/>
              </a:ext>
            </a:extLst>
          </p:cNvPr>
          <p:cNvPicPr>
            <a:picLocks noChangeAspect="1"/>
          </p:cNvPicPr>
          <p:nvPr/>
        </p:nvPicPr>
        <p:blipFill>
          <a:blip r:embed="rId3"/>
          <a:stretch>
            <a:fillRect/>
          </a:stretch>
        </p:blipFill>
        <p:spPr>
          <a:xfrm>
            <a:off x="831266" y="1659955"/>
            <a:ext cx="4313878" cy="3963451"/>
          </a:xfrm>
          <a:prstGeom prst="rect">
            <a:avLst/>
          </a:prstGeom>
        </p:spPr>
      </p:pic>
    </p:spTree>
    <p:extLst>
      <p:ext uri="{BB962C8B-B14F-4D97-AF65-F5344CB8AC3E}">
        <p14:creationId xmlns:p14="http://schemas.microsoft.com/office/powerpoint/2010/main" val="175975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Uzun Kısa Süreli Bellek (LSTM)</a:t>
            </a:r>
            <a:endParaRPr lang="en-US" sz="4000" b="1" dirty="0">
              <a:latin typeface="+mn-lt"/>
            </a:endParaRPr>
          </a:p>
        </p:txBody>
      </p:sp>
      <p:sp>
        <p:nvSpPr>
          <p:cNvPr id="2" name="Metin kutusu 1">
            <a:extLst>
              <a:ext uri="{FF2B5EF4-FFF2-40B4-BE49-F238E27FC236}">
                <a16:creationId xmlns:a16="http://schemas.microsoft.com/office/drawing/2014/main" id="{41BAA9BF-B669-BBF3-0804-A8BF5DFB0210}"/>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Öğrenme</a:t>
            </a:r>
          </a:p>
        </p:txBody>
      </p:sp>
      <p:pic>
        <p:nvPicPr>
          <p:cNvPr id="5124" name="Picture 4" descr="Structure of the LSTM cell and equations that describe the gates of an... |  Download Scientific Diagram">
            <a:extLst>
              <a:ext uri="{FF2B5EF4-FFF2-40B4-BE49-F238E27FC236}">
                <a16:creationId xmlns:a16="http://schemas.microsoft.com/office/drawing/2014/main" id="{6A35EAE1-27D9-57EC-E390-8B2B3DDAD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828" y="2303354"/>
            <a:ext cx="8899434" cy="3245676"/>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8A9E372A-F18E-EDA2-9FCA-467893EDAAD0}"/>
              </a:ext>
            </a:extLst>
          </p:cNvPr>
          <p:cNvSpPr txBox="1"/>
          <p:nvPr/>
        </p:nvSpPr>
        <p:spPr>
          <a:xfrm>
            <a:off x="3147185" y="5804779"/>
            <a:ext cx="6093912" cy="215444"/>
          </a:xfrm>
          <a:prstGeom prst="rect">
            <a:avLst/>
          </a:prstGeom>
          <a:noFill/>
        </p:spPr>
        <p:txBody>
          <a:bodyPr wrap="square">
            <a:spAutoFit/>
          </a:bodyPr>
          <a:lstStyle/>
          <a:p>
            <a:r>
              <a:rPr lang="tr-TR" sz="800" dirty="0"/>
              <a:t>https://www.researchgate.net/figure/Structure-of-the-LSTM-cell-and-equations-that-describe-the-gates-of-an-LSTM-cell_fig5_329362532</a:t>
            </a:r>
          </a:p>
        </p:txBody>
      </p:sp>
    </p:spTree>
    <p:extLst>
      <p:ext uri="{BB962C8B-B14F-4D97-AF65-F5344CB8AC3E}">
        <p14:creationId xmlns:p14="http://schemas.microsoft.com/office/powerpoint/2010/main" val="376871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1491364" cy="1266722"/>
          </a:xfrm>
        </p:spPr>
        <p:txBody>
          <a:bodyPr>
            <a:noAutofit/>
          </a:bodyPr>
          <a:lstStyle/>
          <a:p>
            <a:r>
              <a:rPr lang="tr-TR" sz="4000" b="1" dirty="0">
                <a:latin typeface="+mn-lt"/>
              </a:rPr>
              <a:t>Uzun Kısa Süreli Bellek (LSTM) Gerçek Hayat Problemi</a:t>
            </a:r>
            <a:endParaRPr lang="en-US" sz="4000" b="1" dirty="0">
              <a:latin typeface="+mn-lt"/>
            </a:endParaRPr>
          </a:p>
        </p:txBody>
      </p:sp>
      <p:sp>
        <p:nvSpPr>
          <p:cNvPr id="2" name="Metin kutusu 1">
            <a:extLst>
              <a:ext uri="{FF2B5EF4-FFF2-40B4-BE49-F238E27FC236}">
                <a16:creationId xmlns:a16="http://schemas.microsoft.com/office/drawing/2014/main" id="{41BAA9BF-B669-BBF3-0804-A8BF5DFB0210}"/>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Kredi Risk Tahmini</a:t>
            </a:r>
          </a:p>
        </p:txBody>
      </p:sp>
      <p:pic>
        <p:nvPicPr>
          <p:cNvPr id="6146" name="Picture 2" descr="Flowchart for development and implementation of the LSTM methodology. |  Download Scientific Diagram">
            <a:extLst>
              <a:ext uri="{FF2B5EF4-FFF2-40B4-BE49-F238E27FC236}">
                <a16:creationId xmlns:a16="http://schemas.microsoft.com/office/drawing/2014/main" id="{9539FC72-99B6-1573-1B0E-19285A8AE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972" y="1772118"/>
            <a:ext cx="5722055" cy="4863747"/>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9B4A46AA-93C7-0BFC-9096-F9787460BC16}"/>
              </a:ext>
            </a:extLst>
          </p:cNvPr>
          <p:cNvSpPr txBox="1"/>
          <p:nvPr/>
        </p:nvSpPr>
        <p:spPr>
          <a:xfrm>
            <a:off x="3134659" y="6528143"/>
            <a:ext cx="6118964" cy="215444"/>
          </a:xfrm>
          <a:prstGeom prst="rect">
            <a:avLst/>
          </a:prstGeom>
          <a:noFill/>
        </p:spPr>
        <p:txBody>
          <a:bodyPr wrap="square">
            <a:spAutoFit/>
          </a:bodyPr>
          <a:lstStyle/>
          <a:p>
            <a:r>
              <a:rPr lang="tr-TR" sz="800" dirty="0"/>
              <a:t>https://www.researchgate.net/figure/Flowchart-for-development-and-implementation-of-the-LSTM-methodology_fig4_371015021</a:t>
            </a:r>
          </a:p>
        </p:txBody>
      </p:sp>
    </p:spTree>
    <p:extLst>
      <p:ext uri="{BB962C8B-B14F-4D97-AF65-F5344CB8AC3E}">
        <p14:creationId xmlns:p14="http://schemas.microsoft.com/office/powerpoint/2010/main" val="857842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Çekişmeli Üretici Ağlar (</a:t>
            </a:r>
            <a:r>
              <a:rPr lang="tr-TR" sz="4000" b="1" dirty="0" err="1">
                <a:latin typeface="+mn-lt"/>
              </a:rPr>
              <a:t>GANs</a:t>
            </a:r>
            <a:r>
              <a:rPr lang="tr-TR" sz="4000" b="1" dirty="0">
                <a:latin typeface="+mn-lt"/>
              </a:rPr>
              <a:t>)</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2246769"/>
          </a:xfrm>
          <a:prstGeom prst="rect">
            <a:avLst/>
          </a:prstGeom>
          <a:noFill/>
        </p:spPr>
        <p:txBody>
          <a:bodyPr wrap="square">
            <a:spAutoFit/>
          </a:bodyPr>
          <a:lstStyle/>
          <a:p>
            <a:pPr marL="342900" indent="-342900">
              <a:buFont typeface="Arial" panose="020B0604020202020204" pitchFamily="34" charset="0"/>
              <a:buChar char="•"/>
            </a:pPr>
            <a:r>
              <a:rPr lang="tr-TR" sz="2000" b="1" dirty="0"/>
              <a:t>Tanım:</a:t>
            </a:r>
            <a:r>
              <a:rPr lang="tr-TR" sz="2000" dirty="0"/>
              <a:t> Çekişmeli Üretici Ağlar (</a:t>
            </a:r>
            <a:r>
              <a:rPr lang="tr-TR" sz="2000" dirty="0" err="1"/>
              <a:t>Generative</a:t>
            </a:r>
            <a:r>
              <a:rPr lang="tr-TR" sz="2000" dirty="0"/>
              <a:t> </a:t>
            </a:r>
            <a:r>
              <a:rPr lang="tr-TR" sz="2000" dirty="0" err="1"/>
              <a:t>Adversarial</a:t>
            </a:r>
            <a:r>
              <a:rPr lang="tr-TR" sz="2000" dirty="0"/>
              <a:t> Networks - </a:t>
            </a:r>
            <a:r>
              <a:rPr lang="tr-TR" sz="2000" dirty="0" err="1"/>
              <a:t>GANs</a:t>
            </a:r>
            <a:r>
              <a:rPr lang="tr-TR" sz="2000" dirty="0"/>
              <a:t>), birbirine karşı çalışan iki yapay sinir ağı kullanılarak eğitilen bir derin öğrenme modelidir. </a:t>
            </a:r>
          </a:p>
          <a:p>
            <a:pPr marL="342900" indent="-342900">
              <a:buFont typeface="Arial" panose="020B0604020202020204" pitchFamily="34" charset="0"/>
              <a:buChar char="•"/>
            </a:pPr>
            <a:r>
              <a:rPr lang="tr-TR" sz="2000" dirty="0"/>
              <a:t>Bu ağlardan biri veri üretir (üretici), diğeri ise üretilen verilerin gerçek mi yoksa sahte mi olduğunu değerlendirir (ayırt edici).</a:t>
            </a:r>
          </a:p>
          <a:p>
            <a:pPr marL="342900" indent="-342900">
              <a:buFont typeface="Arial" panose="020B0604020202020204" pitchFamily="34" charset="0"/>
              <a:buChar char="•"/>
            </a:pPr>
            <a:r>
              <a:rPr lang="tr-TR" sz="2000" b="1" dirty="0"/>
              <a:t>Kullanım Alanı:</a:t>
            </a:r>
            <a:r>
              <a:rPr lang="tr-TR" sz="2000" dirty="0"/>
              <a:t> </a:t>
            </a:r>
            <a:r>
              <a:rPr lang="tr-TR" sz="2000" dirty="0" err="1"/>
              <a:t>GAN'lar</a:t>
            </a:r>
            <a:r>
              <a:rPr lang="tr-TR" sz="2000" dirty="0"/>
              <a:t>, çeşitli alanlarda uygulama bulur; bunlar arasında görsel içerik oluşturma, video prodüksiyonu, yaratıcı sanat projeleri ve veri zenginleştirme yer alır.</a:t>
            </a:r>
          </a:p>
          <a:p>
            <a:pPr marL="342900" indent="-342900">
              <a:buFont typeface="Arial" panose="020B0604020202020204" pitchFamily="34" charset="0"/>
              <a:buChar char="•"/>
            </a:pPr>
            <a:r>
              <a:rPr lang="tr-TR" sz="2000" b="1" dirty="0"/>
              <a:t>Örnek:</a:t>
            </a:r>
            <a:r>
              <a:rPr lang="tr-TR" sz="2000" dirty="0"/>
              <a:t> Bir GAN modeli, yüksek kaliteli ve gerçekçi insan yüzü fotoğrafları üretmek için kullanılabilir.</a:t>
            </a:r>
          </a:p>
        </p:txBody>
      </p:sp>
      <p:pic>
        <p:nvPicPr>
          <p:cNvPr id="15362" name="Picture 2" descr="A Short Introduction to Generative Adversarial Networks - Thalles' blog">
            <a:extLst>
              <a:ext uri="{FF2B5EF4-FFF2-40B4-BE49-F238E27FC236}">
                <a16:creationId xmlns:a16="http://schemas.microsoft.com/office/drawing/2014/main" id="{2D032BB2-EF16-2947-05C3-2436A0971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236" y="3868616"/>
            <a:ext cx="6154044" cy="2683833"/>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3B75482A-6A48-835A-D812-7D2DC528764E}"/>
              </a:ext>
            </a:extLst>
          </p:cNvPr>
          <p:cNvSpPr txBox="1"/>
          <p:nvPr/>
        </p:nvSpPr>
        <p:spPr>
          <a:xfrm>
            <a:off x="4435002" y="6552449"/>
            <a:ext cx="4720115" cy="215444"/>
          </a:xfrm>
          <a:prstGeom prst="rect">
            <a:avLst/>
          </a:prstGeom>
          <a:noFill/>
        </p:spPr>
        <p:txBody>
          <a:bodyPr wrap="square">
            <a:spAutoFit/>
          </a:bodyPr>
          <a:lstStyle/>
          <a:p>
            <a:r>
              <a:rPr lang="tr-TR" sz="800" dirty="0"/>
              <a:t>Referans: https://sthalles.github.io/intro-to-gans/</a:t>
            </a:r>
          </a:p>
        </p:txBody>
      </p:sp>
    </p:spTree>
    <p:extLst>
      <p:ext uri="{BB962C8B-B14F-4D97-AF65-F5344CB8AC3E}">
        <p14:creationId xmlns:p14="http://schemas.microsoft.com/office/powerpoint/2010/main" val="105886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Çekişmeli Üretici Ağlar (</a:t>
            </a:r>
            <a:r>
              <a:rPr lang="tr-TR" sz="4000" b="1" dirty="0" err="1">
                <a:latin typeface="+mn-lt"/>
              </a:rPr>
              <a:t>GANs</a:t>
            </a:r>
            <a:r>
              <a:rPr lang="tr-TR" sz="4000" b="1" dirty="0">
                <a:latin typeface="+mn-lt"/>
              </a:rPr>
              <a:t>)</a:t>
            </a:r>
            <a:endParaRPr lang="en-US" sz="4000" b="1" dirty="0">
              <a:latin typeface="+mn-lt"/>
            </a:endParaRPr>
          </a:p>
        </p:txBody>
      </p:sp>
      <p:pic>
        <p:nvPicPr>
          <p:cNvPr id="9218" name="Picture 2" descr="Generative adversarial networks explained - IBM Developer">
            <a:extLst>
              <a:ext uri="{FF2B5EF4-FFF2-40B4-BE49-F238E27FC236}">
                <a16:creationId xmlns:a16="http://schemas.microsoft.com/office/drawing/2014/main" id="{AB0BA4E1-20D1-5894-72CF-C32FF7B9ED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4519" y="1947397"/>
            <a:ext cx="8459244" cy="4270376"/>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A613FB05-078F-3B54-7BA2-A228635DFFE5}"/>
              </a:ext>
            </a:extLst>
          </p:cNvPr>
          <p:cNvSpPr txBox="1"/>
          <p:nvPr/>
        </p:nvSpPr>
        <p:spPr>
          <a:xfrm>
            <a:off x="3973882" y="6317981"/>
            <a:ext cx="6093912" cy="215444"/>
          </a:xfrm>
          <a:prstGeom prst="rect">
            <a:avLst/>
          </a:prstGeom>
          <a:noFill/>
        </p:spPr>
        <p:txBody>
          <a:bodyPr wrap="square">
            <a:spAutoFit/>
          </a:bodyPr>
          <a:lstStyle/>
          <a:p>
            <a:r>
              <a:rPr lang="tr-TR" sz="800" dirty="0"/>
              <a:t>https://developer.ibm.com/articles/generative-adversarial-networks-explained/</a:t>
            </a:r>
          </a:p>
        </p:txBody>
      </p:sp>
    </p:spTree>
    <p:extLst>
      <p:ext uri="{BB962C8B-B14F-4D97-AF65-F5344CB8AC3E}">
        <p14:creationId xmlns:p14="http://schemas.microsoft.com/office/powerpoint/2010/main" val="2291610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1632998" cy="1266722"/>
          </a:xfrm>
        </p:spPr>
        <p:txBody>
          <a:bodyPr>
            <a:noAutofit/>
          </a:bodyPr>
          <a:lstStyle/>
          <a:p>
            <a:r>
              <a:rPr lang="tr-TR" sz="4000" b="1" dirty="0">
                <a:latin typeface="+mn-lt"/>
              </a:rPr>
              <a:t>Çekişmeli Üretici Ağlar (</a:t>
            </a:r>
            <a:r>
              <a:rPr lang="tr-TR" sz="4000" b="1" dirty="0" err="1">
                <a:latin typeface="+mn-lt"/>
              </a:rPr>
              <a:t>GANs</a:t>
            </a:r>
            <a:r>
              <a:rPr lang="tr-TR" sz="4000" b="1" dirty="0">
                <a:latin typeface="+mn-lt"/>
              </a:rPr>
              <a:t>) Gerçek Hayat Problemi</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707886"/>
          </a:xfrm>
          <a:prstGeom prst="rect">
            <a:avLst/>
          </a:prstGeom>
          <a:noFill/>
        </p:spPr>
        <p:txBody>
          <a:bodyPr wrap="square">
            <a:spAutoFit/>
          </a:bodyPr>
          <a:lstStyle/>
          <a:p>
            <a:pPr marL="342900" indent="-342900">
              <a:buFont typeface="Arial" panose="020B0604020202020204" pitchFamily="34" charset="0"/>
              <a:buChar char="•"/>
            </a:pPr>
            <a:r>
              <a:rPr lang="tr-TR" sz="2000" dirty="0"/>
              <a:t>Moda Ürünleri Tasarımı</a:t>
            </a:r>
          </a:p>
          <a:p>
            <a:pPr marL="342900" indent="-342900">
              <a:buFont typeface="Arial" panose="020B0604020202020204" pitchFamily="34" charset="0"/>
              <a:buChar char="•"/>
            </a:pPr>
            <a:endParaRPr lang="tr-TR" sz="2000" dirty="0"/>
          </a:p>
        </p:txBody>
      </p:sp>
      <p:pic>
        <p:nvPicPr>
          <p:cNvPr id="10242" name="Picture 2" descr="Overview of the category-supervised GAN model | Download Scientific Diagram">
            <a:extLst>
              <a:ext uri="{FF2B5EF4-FFF2-40B4-BE49-F238E27FC236}">
                <a16:creationId xmlns:a16="http://schemas.microsoft.com/office/drawing/2014/main" id="{3EEA8165-A6CB-24FA-6A10-5682157F4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417" y="2053188"/>
            <a:ext cx="7597166" cy="4379543"/>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4E871BB1-11D6-8C7B-0C38-085A8A62CF75}"/>
              </a:ext>
            </a:extLst>
          </p:cNvPr>
          <p:cNvSpPr txBox="1"/>
          <p:nvPr/>
        </p:nvSpPr>
        <p:spPr>
          <a:xfrm>
            <a:off x="3610628" y="6610520"/>
            <a:ext cx="6093912" cy="215444"/>
          </a:xfrm>
          <a:prstGeom prst="rect">
            <a:avLst/>
          </a:prstGeom>
          <a:noFill/>
        </p:spPr>
        <p:txBody>
          <a:bodyPr wrap="square">
            <a:spAutoFit/>
          </a:bodyPr>
          <a:lstStyle/>
          <a:p>
            <a:r>
              <a:rPr lang="tr-TR" sz="800" dirty="0"/>
              <a:t>https://www.researchgate.net/figure/Overview-of-the-category-supervised-GAN-model_fig1_327071853</a:t>
            </a:r>
          </a:p>
        </p:txBody>
      </p:sp>
      <p:pic>
        <p:nvPicPr>
          <p:cNvPr id="6" name="Resim 5">
            <a:extLst>
              <a:ext uri="{FF2B5EF4-FFF2-40B4-BE49-F238E27FC236}">
                <a16:creationId xmlns:a16="http://schemas.microsoft.com/office/drawing/2014/main" id="{F5E4620F-B2CC-482B-33BB-23B72DAC10ED}"/>
              </a:ext>
            </a:extLst>
          </p:cNvPr>
          <p:cNvPicPr>
            <a:picLocks noChangeAspect="1"/>
          </p:cNvPicPr>
          <p:nvPr/>
        </p:nvPicPr>
        <p:blipFill>
          <a:blip r:embed="rId4"/>
          <a:stretch>
            <a:fillRect/>
          </a:stretch>
        </p:blipFill>
        <p:spPr>
          <a:xfrm>
            <a:off x="2297417" y="1988141"/>
            <a:ext cx="7597167" cy="4444590"/>
          </a:xfrm>
          <a:prstGeom prst="rect">
            <a:avLst/>
          </a:prstGeom>
        </p:spPr>
      </p:pic>
    </p:spTree>
    <p:extLst>
      <p:ext uri="{BB962C8B-B14F-4D97-AF65-F5344CB8AC3E}">
        <p14:creationId xmlns:p14="http://schemas.microsoft.com/office/powerpoint/2010/main" val="548775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Radyal Temelli Fonksiyon Ağları (</a:t>
            </a:r>
            <a:r>
              <a:rPr lang="tr-TR" sz="4000" b="1" dirty="0" err="1">
                <a:latin typeface="+mn-lt"/>
              </a:rPr>
              <a:t>RBFNs</a:t>
            </a:r>
            <a:r>
              <a:rPr lang="tr-TR" sz="4000" b="1" dirty="0">
                <a:latin typeface="+mn-lt"/>
              </a:rPr>
              <a:t>)</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1938992"/>
          </a:xfrm>
          <a:prstGeom prst="rect">
            <a:avLst/>
          </a:prstGeom>
          <a:noFill/>
        </p:spPr>
        <p:txBody>
          <a:bodyPr wrap="square">
            <a:spAutoFit/>
          </a:bodyPr>
          <a:lstStyle/>
          <a:p>
            <a:pPr marL="285750" indent="-285750">
              <a:buFont typeface="Arial" panose="020B0604020202020204" pitchFamily="34" charset="0"/>
              <a:buChar char="•"/>
            </a:pPr>
            <a:r>
              <a:rPr lang="tr-TR" sz="2000" b="1" dirty="0"/>
              <a:t>Tanım:</a:t>
            </a:r>
            <a:r>
              <a:rPr lang="tr-TR" sz="2000" dirty="0"/>
              <a:t> Radyal Temelli Fonksiyon Ağları (</a:t>
            </a:r>
            <a:r>
              <a:rPr lang="tr-TR" sz="2000" dirty="0" err="1"/>
              <a:t>Radial</a:t>
            </a:r>
            <a:r>
              <a:rPr lang="tr-TR" sz="2000" dirty="0"/>
              <a:t> </a:t>
            </a:r>
            <a:r>
              <a:rPr lang="tr-TR" sz="2000" dirty="0" err="1"/>
              <a:t>Basis</a:t>
            </a:r>
            <a:r>
              <a:rPr lang="tr-TR" sz="2000" dirty="0"/>
              <a:t> </a:t>
            </a:r>
            <a:r>
              <a:rPr lang="tr-TR" sz="2000" dirty="0" err="1"/>
              <a:t>Function</a:t>
            </a:r>
            <a:r>
              <a:rPr lang="tr-TR" sz="2000" dirty="0"/>
              <a:t> Networks - </a:t>
            </a:r>
            <a:r>
              <a:rPr lang="tr-TR" sz="2000" dirty="0" err="1"/>
              <a:t>RBFNs</a:t>
            </a:r>
            <a:r>
              <a:rPr lang="tr-TR" sz="2000" dirty="0"/>
              <a:t>), giriş verilerini çıkış verilerine dönüştüren özel bir yapay sinir ağı türüdür.</a:t>
            </a:r>
          </a:p>
          <a:p>
            <a:pPr marL="285750" indent="-285750">
              <a:buFont typeface="Arial" panose="020B0604020202020204" pitchFamily="34" charset="0"/>
              <a:buChar char="•"/>
            </a:pPr>
            <a:r>
              <a:rPr lang="tr-TR" sz="2000" b="1" dirty="0"/>
              <a:t>Kullanım Alanı:</a:t>
            </a:r>
            <a:r>
              <a:rPr lang="tr-TR" sz="2000" dirty="0"/>
              <a:t> </a:t>
            </a:r>
            <a:r>
              <a:rPr lang="tr-TR" sz="2000" dirty="0" err="1"/>
              <a:t>RBFN'ler</a:t>
            </a:r>
            <a:r>
              <a:rPr lang="tr-TR" sz="2000" dirty="0"/>
              <a:t>, çeşitli alanlarda uygulanabilir; bunlar arasında tahmin yapma, veri sınıflandırma, modelleme ve veri sıkıştırma gibi görevler bulunur.</a:t>
            </a:r>
          </a:p>
          <a:p>
            <a:pPr marL="285750" indent="-285750">
              <a:buFont typeface="Arial" panose="020B0604020202020204" pitchFamily="34" charset="0"/>
              <a:buChar char="•"/>
            </a:pPr>
            <a:r>
              <a:rPr lang="tr-TR" sz="2000" b="1" dirty="0"/>
              <a:t>Örnek:</a:t>
            </a:r>
            <a:r>
              <a:rPr lang="tr-TR" sz="2000" dirty="0"/>
              <a:t> Bir RBFN modeli, bir pazarlama kampanyasının başarısını tahmin etmek amacıyla kullanılabilir.</a:t>
            </a:r>
          </a:p>
          <a:p>
            <a:pPr marL="342900" indent="-342900">
              <a:buFont typeface="Arial" panose="020B0604020202020204" pitchFamily="34" charset="0"/>
              <a:buChar char="•"/>
            </a:pPr>
            <a:endParaRPr lang="tr-TR" sz="2000" dirty="0"/>
          </a:p>
        </p:txBody>
      </p:sp>
      <p:pic>
        <p:nvPicPr>
          <p:cNvPr id="14338" name="Picture 2" descr="Radial Basis Function Network (RBFN) Tutorial | Chris McCormick">
            <a:extLst>
              <a:ext uri="{FF2B5EF4-FFF2-40B4-BE49-F238E27FC236}">
                <a16:creationId xmlns:a16="http://schemas.microsoft.com/office/drawing/2014/main" id="{D75591C6-CE77-D316-9BDF-A6077552D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674" y="3586487"/>
            <a:ext cx="4864651" cy="3056069"/>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AA1D73F6-34C6-A78C-B70D-62515CE7FBAE}"/>
              </a:ext>
            </a:extLst>
          </p:cNvPr>
          <p:cNvSpPr txBox="1"/>
          <p:nvPr/>
        </p:nvSpPr>
        <p:spPr>
          <a:xfrm>
            <a:off x="3616747" y="6642556"/>
            <a:ext cx="6097904" cy="215444"/>
          </a:xfrm>
          <a:prstGeom prst="rect">
            <a:avLst/>
          </a:prstGeom>
          <a:noFill/>
        </p:spPr>
        <p:txBody>
          <a:bodyPr wrap="square">
            <a:spAutoFit/>
          </a:bodyPr>
          <a:lstStyle/>
          <a:p>
            <a:r>
              <a:rPr lang="tr-TR" sz="800" dirty="0"/>
              <a:t>Referans: https://chrisjmccormick.wordpress.com/2013/08/15/radial-basis-function-network-rbfn-tutorial/</a:t>
            </a:r>
          </a:p>
        </p:txBody>
      </p:sp>
    </p:spTree>
    <p:extLst>
      <p:ext uri="{BB962C8B-B14F-4D97-AF65-F5344CB8AC3E}">
        <p14:creationId xmlns:p14="http://schemas.microsoft.com/office/powerpoint/2010/main" val="381569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err="1">
                <a:latin typeface="+mn-lt"/>
              </a:rPr>
              <a:t>RBFNs</a:t>
            </a:r>
            <a:r>
              <a:rPr lang="tr-TR" sz="4000" b="1" dirty="0">
                <a:latin typeface="+mn-lt"/>
              </a:rPr>
              <a:t> Gerçek Hayat Problemi</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285750" indent="-285750">
              <a:buFont typeface="Arial" panose="020B0604020202020204" pitchFamily="34" charset="0"/>
              <a:buChar char="•"/>
            </a:pPr>
            <a:r>
              <a:rPr lang="tr-TR" sz="2000" dirty="0"/>
              <a:t>Enerji Tüketim Tahmini</a:t>
            </a:r>
          </a:p>
        </p:txBody>
      </p:sp>
      <p:pic>
        <p:nvPicPr>
          <p:cNvPr id="3" name="Resim 2">
            <a:extLst>
              <a:ext uri="{FF2B5EF4-FFF2-40B4-BE49-F238E27FC236}">
                <a16:creationId xmlns:a16="http://schemas.microsoft.com/office/drawing/2014/main" id="{0342D266-2298-A5C5-44FE-49B5BF4758AF}"/>
              </a:ext>
            </a:extLst>
          </p:cNvPr>
          <p:cNvPicPr>
            <a:picLocks noChangeAspect="1"/>
          </p:cNvPicPr>
          <p:nvPr/>
        </p:nvPicPr>
        <p:blipFill>
          <a:blip r:embed="rId3"/>
          <a:stretch>
            <a:fillRect/>
          </a:stretch>
        </p:blipFill>
        <p:spPr>
          <a:xfrm>
            <a:off x="2875309" y="2047605"/>
            <a:ext cx="6637663" cy="4551263"/>
          </a:xfrm>
          <a:prstGeom prst="rect">
            <a:avLst/>
          </a:prstGeom>
        </p:spPr>
      </p:pic>
      <p:sp>
        <p:nvSpPr>
          <p:cNvPr id="5" name="Metin kutusu 4">
            <a:extLst>
              <a:ext uri="{FF2B5EF4-FFF2-40B4-BE49-F238E27FC236}">
                <a16:creationId xmlns:a16="http://schemas.microsoft.com/office/drawing/2014/main" id="{25E1B0E3-2406-B804-4A4B-93C8F5E0732C}"/>
              </a:ext>
            </a:extLst>
          </p:cNvPr>
          <p:cNvSpPr txBox="1"/>
          <p:nvPr/>
        </p:nvSpPr>
        <p:spPr>
          <a:xfrm>
            <a:off x="4337136" y="6598868"/>
            <a:ext cx="6093912" cy="215444"/>
          </a:xfrm>
          <a:prstGeom prst="rect">
            <a:avLst/>
          </a:prstGeom>
          <a:noFill/>
        </p:spPr>
        <p:txBody>
          <a:bodyPr wrap="square">
            <a:spAutoFit/>
          </a:bodyPr>
          <a:lstStyle/>
          <a:p>
            <a:r>
              <a:rPr lang="tr-TR" sz="800" dirty="0"/>
              <a:t>https://www.mdpi.com/1996-1073/13/19/5171</a:t>
            </a:r>
          </a:p>
        </p:txBody>
      </p:sp>
    </p:spTree>
    <p:extLst>
      <p:ext uri="{BB962C8B-B14F-4D97-AF65-F5344CB8AC3E}">
        <p14:creationId xmlns:p14="http://schemas.microsoft.com/office/powerpoint/2010/main" val="3575599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Kendini Düzenleyen Haritalar (</a:t>
            </a:r>
            <a:r>
              <a:rPr lang="tr-TR" sz="4000" b="1" dirty="0" err="1">
                <a:latin typeface="+mn-lt"/>
              </a:rPr>
              <a:t>SOMs</a:t>
            </a:r>
            <a:r>
              <a:rPr lang="tr-TR" sz="4000" b="1" dirty="0">
                <a:latin typeface="+mn-lt"/>
              </a:rPr>
              <a:t>)</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1938992"/>
          </a:xfrm>
          <a:prstGeom prst="rect">
            <a:avLst/>
          </a:prstGeom>
          <a:noFill/>
        </p:spPr>
        <p:txBody>
          <a:bodyPr wrap="square">
            <a:spAutoFit/>
          </a:bodyPr>
          <a:lstStyle/>
          <a:p>
            <a:pPr marL="342900" indent="-342900">
              <a:buFont typeface="Arial" panose="020B0604020202020204" pitchFamily="34" charset="0"/>
              <a:buChar char="•"/>
            </a:pPr>
            <a:r>
              <a:rPr lang="tr-TR" sz="2000" b="1" dirty="0"/>
              <a:t>Tanım:</a:t>
            </a:r>
            <a:r>
              <a:rPr lang="tr-TR" sz="2000" dirty="0"/>
              <a:t> Kendini Düzenleyen Haritalar (Self-</a:t>
            </a:r>
            <a:r>
              <a:rPr lang="tr-TR" sz="2000" dirty="0" err="1"/>
              <a:t>Organizing</a:t>
            </a:r>
            <a:r>
              <a:rPr lang="tr-TR" sz="2000" dirty="0"/>
              <a:t> </a:t>
            </a:r>
            <a:r>
              <a:rPr lang="tr-TR" sz="2000" dirty="0" err="1"/>
              <a:t>Maps</a:t>
            </a:r>
            <a:r>
              <a:rPr lang="tr-TR" sz="2000" dirty="0"/>
              <a:t> - </a:t>
            </a:r>
            <a:r>
              <a:rPr lang="tr-TR" sz="2000" dirty="0" err="1"/>
              <a:t>SOMs</a:t>
            </a:r>
            <a:r>
              <a:rPr lang="tr-TR" sz="2000" dirty="0"/>
              <a:t>), veri setindeki benzerlikleri ve farklılıkları analiz etmek ve görselleştirmek için kullanılan bir yapay sinir ağı türüdür. </a:t>
            </a:r>
          </a:p>
          <a:p>
            <a:pPr marL="342900" indent="-342900">
              <a:buFont typeface="Arial" panose="020B0604020202020204" pitchFamily="34" charset="0"/>
              <a:buChar char="•"/>
            </a:pPr>
            <a:r>
              <a:rPr lang="tr-TR" sz="2000" b="1" dirty="0"/>
              <a:t>Kullanım Alanı:</a:t>
            </a:r>
            <a:r>
              <a:rPr lang="tr-TR" sz="2000" dirty="0"/>
              <a:t> </a:t>
            </a:r>
            <a:r>
              <a:rPr lang="tr-TR" sz="2000" dirty="0" err="1"/>
              <a:t>SOM'lar</a:t>
            </a:r>
            <a:r>
              <a:rPr lang="tr-TR" sz="2000" dirty="0"/>
              <a:t>, veri görselleştirme, veri analizi, desen tanıma ve gruplama gibi çeşitli uygulamalarda etkili bir şekilde kullanılabilir.</a:t>
            </a:r>
          </a:p>
          <a:p>
            <a:pPr marL="342900" indent="-342900">
              <a:buFont typeface="Arial" panose="020B0604020202020204" pitchFamily="34" charset="0"/>
              <a:buChar char="•"/>
            </a:pPr>
            <a:r>
              <a:rPr lang="tr-TR" sz="2000" b="1" dirty="0"/>
              <a:t>Örnek:</a:t>
            </a:r>
            <a:r>
              <a:rPr lang="tr-TR" sz="2000" dirty="0"/>
              <a:t> Bir SOM modeli, bir müşteri veri setindeki benzer özelliklere sahip müşteri gruplarını belirlemek ve bu grupları görsel olarak analiz etmek için kullanılabilir.</a:t>
            </a:r>
          </a:p>
        </p:txBody>
      </p:sp>
      <p:pic>
        <p:nvPicPr>
          <p:cNvPr id="13314" name="Picture 2" descr="Self-Organizing Maps for Anamoly Detection with Python Implementation">
            <a:extLst>
              <a:ext uri="{FF2B5EF4-FFF2-40B4-BE49-F238E27FC236}">
                <a16:creationId xmlns:a16="http://schemas.microsoft.com/office/drawing/2014/main" id="{40957C39-19B3-0CD2-C5B9-89B2251B2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952" y="3586487"/>
            <a:ext cx="3742095" cy="2695918"/>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AB816829-61CD-3E7B-CBDD-DA034D92629A}"/>
              </a:ext>
            </a:extLst>
          </p:cNvPr>
          <p:cNvSpPr txBox="1"/>
          <p:nvPr/>
        </p:nvSpPr>
        <p:spPr>
          <a:xfrm>
            <a:off x="4634183" y="6514833"/>
            <a:ext cx="3119915" cy="338554"/>
          </a:xfrm>
          <a:prstGeom prst="rect">
            <a:avLst/>
          </a:prstGeom>
          <a:noFill/>
        </p:spPr>
        <p:txBody>
          <a:bodyPr wrap="square">
            <a:spAutoFit/>
          </a:bodyPr>
          <a:lstStyle/>
          <a:p>
            <a:r>
              <a:rPr lang="tr-TR" sz="800" dirty="0"/>
              <a:t>Referans: https://www.analyticsvidhya.com/blog/2021/09/beginners-guide-to-anomaly-detection-using-self-organizing-maps/</a:t>
            </a:r>
          </a:p>
        </p:txBody>
      </p:sp>
    </p:spTree>
    <p:extLst>
      <p:ext uri="{BB962C8B-B14F-4D97-AF65-F5344CB8AC3E}">
        <p14:creationId xmlns:p14="http://schemas.microsoft.com/office/powerpoint/2010/main" val="131493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err="1">
                <a:latin typeface="+mn-lt"/>
              </a:rPr>
              <a:t>SOMs</a:t>
            </a:r>
            <a:r>
              <a:rPr lang="tr-TR" sz="4000" b="1" dirty="0">
                <a:latin typeface="+mn-lt"/>
              </a:rPr>
              <a:t> Gerçek Hayat Problemi</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Müşteri Segmentasyonu ve Pazarlama Stratejileri</a:t>
            </a:r>
          </a:p>
        </p:txBody>
      </p:sp>
      <p:pic>
        <p:nvPicPr>
          <p:cNvPr id="3" name="Resim 2">
            <a:extLst>
              <a:ext uri="{FF2B5EF4-FFF2-40B4-BE49-F238E27FC236}">
                <a16:creationId xmlns:a16="http://schemas.microsoft.com/office/drawing/2014/main" id="{300E7CB6-44F3-B46F-4893-19A0BEBBF74F}"/>
              </a:ext>
            </a:extLst>
          </p:cNvPr>
          <p:cNvPicPr>
            <a:picLocks noChangeAspect="1"/>
          </p:cNvPicPr>
          <p:nvPr/>
        </p:nvPicPr>
        <p:blipFill>
          <a:blip r:embed="rId3"/>
          <a:stretch>
            <a:fillRect/>
          </a:stretch>
        </p:blipFill>
        <p:spPr>
          <a:xfrm>
            <a:off x="779709" y="2330009"/>
            <a:ext cx="10701403" cy="3071283"/>
          </a:xfrm>
          <a:prstGeom prst="rect">
            <a:avLst/>
          </a:prstGeom>
        </p:spPr>
      </p:pic>
    </p:spTree>
    <p:extLst>
      <p:ext uri="{BB962C8B-B14F-4D97-AF65-F5344CB8AC3E}">
        <p14:creationId xmlns:p14="http://schemas.microsoft.com/office/powerpoint/2010/main" val="2152272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İnanç Ağları (</a:t>
            </a:r>
            <a:r>
              <a:rPr lang="tr-TR" sz="4000" b="1" dirty="0" err="1">
                <a:latin typeface="+mn-lt"/>
              </a:rPr>
              <a:t>DBNs</a:t>
            </a:r>
            <a:r>
              <a:rPr lang="tr-TR" sz="4000" b="1" dirty="0">
                <a:latin typeface="+mn-lt"/>
              </a:rPr>
              <a:t>)</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1938992"/>
          </a:xfrm>
          <a:prstGeom prst="rect">
            <a:avLst/>
          </a:prstGeom>
          <a:noFill/>
        </p:spPr>
        <p:txBody>
          <a:bodyPr wrap="square">
            <a:spAutoFit/>
          </a:bodyPr>
          <a:lstStyle/>
          <a:p>
            <a:pPr marL="342900" indent="-342900">
              <a:buFont typeface="Arial" panose="020B0604020202020204" pitchFamily="34" charset="0"/>
              <a:buChar char="•"/>
            </a:pPr>
            <a:r>
              <a:rPr lang="tr-TR" sz="2000" b="1" dirty="0"/>
              <a:t>Tanım:</a:t>
            </a:r>
            <a:r>
              <a:rPr lang="tr-TR" sz="2000" dirty="0"/>
              <a:t> Derin İnanç Ağları (</a:t>
            </a:r>
            <a:r>
              <a:rPr lang="tr-TR" sz="2000" dirty="0" err="1"/>
              <a:t>Deep</a:t>
            </a:r>
            <a:r>
              <a:rPr lang="tr-TR" sz="2000" dirty="0"/>
              <a:t> </a:t>
            </a:r>
            <a:r>
              <a:rPr lang="tr-TR" sz="2000" dirty="0" err="1"/>
              <a:t>Belief</a:t>
            </a:r>
            <a:r>
              <a:rPr lang="tr-TR" sz="2000" dirty="0"/>
              <a:t> Networks - </a:t>
            </a:r>
            <a:r>
              <a:rPr lang="tr-TR" sz="2000" dirty="0" err="1"/>
              <a:t>DBNs</a:t>
            </a:r>
            <a:r>
              <a:rPr lang="tr-TR" sz="2000" dirty="0"/>
              <a:t>) genellikle veri sınıflandırması veya özellik çıkarımı için kullanılan yapay sinir ağlarıdır. </a:t>
            </a:r>
          </a:p>
          <a:p>
            <a:pPr marL="342900" indent="-342900">
              <a:buFont typeface="Arial" panose="020B0604020202020204" pitchFamily="34" charset="0"/>
              <a:buChar char="•"/>
            </a:pPr>
            <a:r>
              <a:rPr lang="tr-TR" sz="2000" b="1" dirty="0"/>
              <a:t>Kullanım Alanı:</a:t>
            </a:r>
            <a:r>
              <a:rPr lang="tr-TR" sz="2000" dirty="0"/>
              <a:t> </a:t>
            </a:r>
            <a:r>
              <a:rPr lang="tr-TR" sz="2000" dirty="0" err="1"/>
              <a:t>DBN'ler</a:t>
            </a:r>
            <a:r>
              <a:rPr lang="tr-TR" sz="2000" dirty="0"/>
              <a:t>, ses tanıma, görüntü tanıma, biyomedikal mühendislik ve doğal dil işleme gibi çeşitli alanlarda etkili bir şekilde kullanılabilir.</a:t>
            </a:r>
          </a:p>
          <a:p>
            <a:pPr marL="342900" indent="-342900">
              <a:buFont typeface="Arial" panose="020B0604020202020204" pitchFamily="34" charset="0"/>
              <a:buChar char="•"/>
            </a:pPr>
            <a:r>
              <a:rPr lang="tr-TR" sz="2000" b="1" dirty="0"/>
              <a:t>Örnek:</a:t>
            </a:r>
            <a:r>
              <a:rPr lang="tr-TR" sz="2000" dirty="0"/>
              <a:t> Bir DBN modeli, tıbbi görüntü veri setlerinde lezyonları sınıflandırmak ve teşhis etmek amacıyla kullanılabilir.</a:t>
            </a:r>
          </a:p>
        </p:txBody>
      </p:sp>
      <p:pic>
        <p:nvPicPr>
          <p:cNvPr id="12290" name="Picture 2" descr="A general architecture of the Deep Belief Networks (DBN). | Download  Scientific Diagram">
            <a:extLst>
              <a:ext uri="{FF2B5EF4-FFF2-40B4-BE49-F238E27FC236}">
                <a16:creationId xmlns:a16="http://schemas.microsoft.com/office/drawing/2014/main" id="{7E4E2C34-4555-6E05-4D53-3ADD80CA7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812" y="4085195"/>
            <a:ext cx="5286375" cy="2431733"/>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05A38EEB-E81E-64AF-74CB-43DC6744BEE0}"/>
              </a:ext>
            </a:extLst>
          </p:cNvPr>
          <p:cNvSpPr txBox="1"/>
          <p:nvPr/>
        </p:nvSpPr>
        <p:spPr>
          <a:xfrm>
            <a:off x="3452812" y="6485330"/>
            <a:ext cx="5606894" cy="215444"/>
          </a:xfrm>
          <a:prstGeom prst="rect">
            <a:avLst/>
          </a:prstGeom>
          <a:noFill/>
        </p:spPr>
        <p:txBody>
          <a:bodyPr wrap="square">
            <a:spAutoFit/>
          </a:bodyPr>
          <a:lstStyle/>
          <a:p>
            <a:r>
              <a:rPr lang="tr-TR" sz="800" dirty="0"/>
              <a:t>Referans: https://www.researchgate.net/figure/A-general-architecture-of-the-Deep-Belief-Networks-DBN_fig3_356162514</a:t>
            </a:r>
          </a:p>
        </p:txBody>
      </p:sp>
    </p:spTree>
    <p:extLst>
      <p:ext uri="{BB962C8B-B14F-4D97-AF65-F5344CB8AC3E}">
        <p14:creationId xmlns:p14="http://schemas.microsoft.com/office/powerpoint/2010/main" val="24474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Öğrenme Eğitiminde Neler Yapacağız?</a:t>
            </a:r>
            <a:endParaRPr lang="en-US" sz="4000" b="1" dirty="0">
              <a:latin typeface="+mn-lt"/>
            </a:endParaRPr>
          </a:p>
        </p:txBody>
      </p:sp>
      <p:sp>
        <p:nvSpPr>
          <p:cNvPr id="11" name="Metin kutusu 10">
            <a:extLst>
              <a:ext uri="{FF2B5EF4-FFF2-40B4-BE49-F238E27FC236}">
                <a16:creationId xmlns:a16="http://schemas.microsoft.com/office/drawing/2014/main" id="{EBA289D8-1325-C45C-8B37-54CE74FAF104}"/>
              </a:ext>
            </a:extLst>
          </p:cNvPr>
          <p:cNvSpPr txBox="1"/>
          <p:nvPr/>
        </p:nvSpPr>
        <p:spPr>
          <a:xfrm>
            <a:off x="559002" y="1647495"/>
            <a:ext cx="5536998" cy="1015663"/>
          </a:xfrm>
          <a:prstGeom prst="rect">
            <a:avLst/>
          </a:prstGeom>
          <a:noFill/>
        </p:spPr>
        <p:txBody>
          <a:bodyPr wrap="square">
            <a:spAutoFit/>
          </a:bodyPr>
          <a:lstStyle/>
          <a:p>
            <a:pPr marL="285750" indent="-285750">
              <a:buFont typeface="Arial" panose="020B0604020202020204" pitchFamily="34" charset="0"/>
              <a:buChar char="•"/>
            </a:pPr>
            <a:r>
              <a:rPr lang="tr-TR" sz="2000" dirty="0">
                <a:solidFill>
                  <a:srgbClr val="00B050"/>
                </a:solidFill>
              </a:rPr>
              <a:t>Genel Kültür ve Temel Kavramlar</a:t>
            </a:r>
          </a:p>
          <a:p>
            <a:pPr marL="285750" indent="-285750">
              <a:buFont typeface="Arial" panose="020B0604020202020204" pitchFamily="34" charset="0"/>
              <a:buChar char="•"/>
            </a:pPr>
            <a:r>
              <a:rPr lang="tr-TR" sz="2000" dirty="0">
                <a:solidFill>
                  <a:srgbClr val="00B050"/>
                </a:solidFill>
              </a:rPr>
              <a:t>Uygulama Alanları ve Kullanım Senaryoları</a:t>
            </a:r>
          </a:p>
          <a:p>
            <a:pPr marL="285750" indent="-285750">
              <a:buFont typeface="Arial" panose="020B0604020202020204" pitchFamily="34" charset="0"/>
              <a:buChar char="•"/>
            </a:pPr>
            <a:r>
              <a:rPr lang="tr-TR" sz="2000" dirty="0">
                <a:solidFill>
                  <a:srgbClr val="FF0000"/>
                </a:solidFill>
              </a:rPr>
              <a:t>Detaylı Teorik Öğrenim</a:t>
            </a:r>
          </a:p>
        </p:txBody>
      </p:sp>
      <p:pic>
        <p:nvPicPr>
          <p:cNvPr id="51" name="Resim 50">
            <a:extLst>
              <a:ext uri="{FF2B5EF4-FFF2-40B4-BE49-F238E27FC236}">
                <a16:creationId xmlns:a16="http://schemas.microsoft.com/office/drawing/2014/main" id="{A8BBAFB3-9694-E825-B334-635DFB33D335}"/>
              </a:ext>
            </a:extLst>
          </p:cNvPr>
          <p:cNvPicPr>
            <a:picLocks noChangeAspect="1"/>
          </p:cNvPicPr>
          <p:nvPr/>
        </p:nvPicPr>
        <p:blipFill>
          <a:blip r:embed="rId3"/>
          <a:stretch>
            <a:fillRect/>
          </a:stretch>
        </p:blipFill>
        <p:spPr>
          <a:xfrm>
            <a:off x="3712858" y="2778764"/>
            <a:ext cx="1789099" cy="1795570"/>
          </a:xfrm>
          <a:prstGeom prst="rect">
            <a:avLst/>
          </a:prstGeom>
        </p:spPr>
      </p:pic>
      <p:sp>
        <p:nvSpPr>
          <p:cNvPr id="53" name="Metin kutusu 52">
            <a:extLst>
              <a:ext uri="{FF2B5EF4-FFF2-40B4-BE49-F238E27FC236}">
                <a16:creationId xmlns:a16="http://schemas.microsoft.com/office/drawing/2014/main" id="{F67A7114-7F2B-3205-59C8-64737ACB6460}"/>
              </a:ext>
            </a:extLst>
          </p:cNvPr>
          <p:cNvSpPr txBox="1"/>
          <p:nvPr/>
        </p:nvSpPr>
        <p:spPr>
          <a:xfrm>
            <a:off x="2189445" y="6226773"/>
            <a:ext cx="7813110" cy="461665"/>
          </a:xfrm>
          <a:prstGeom prst="rect">
            <a:avLst/>
          </a:prstGeom>
          <a:noFill/>
        </p:spPr>
        <p:txBody>
          <a:bodyPr wrap="square">
            <a:spAutoFit/>
          </a:bodyPr>
          <a:lstStyle/>
          <a:p>
            <a:r>
              <a:rPr lang="tr-TR" sz="800" dirty="0"/>
              <a:t>https://karmaadvisory.com/deep-learning-basics/</a:t>
            </a:r>
          </a:p>
          <a:p>
            <a:r>
              <a:rPr lang="tr-TR" sz="800" dirty="0">
                <a:hlinkClick r:id="rId4">
                  <a:extLst>
                    <a:ext uri="{A12FA001-AC4F-418D-AE19-62706E023703}">
                      <ahyp:hlinkClr xmlns:ahyp="http://schemas.microsoft.com/office/drawing/2018/hyperlinkcolor" val="tx"/>
                    </a:ext>
                  </a:extLst>
                </a:hlinkClick>
              </a:rPr>
              <a:t>https://www.javatpoint.com/applications-of-machine-learning</a:t>
            </a:r>
            <a:endParaRPr lang="tr-TR" sz="800" dirty="0"/>
          </a:p>
          <a:p>
            <a:r>
              <a:rPr lang="tr-TR" sz="800" dirty="0"/>
              <a:t>https://www.mdpi.com/2079-9292/11/18/2850</a:t>
            </a:r>
          </a:p>
        </p:txBody>
      </p:sp>
      <p:pic>
        <p:nvPicPr>
          <p:cNvPr id="1038" name="Picture 14" descr="Deep Learning Basics - Karma Advisory">
            <a:extLst>
              <a:ext uri="{FF2B5EF4-FFF2-40B4-BE49-F238E27FC236}">
                <a16:creationId xmlns:a16="http://schemas.microsoft.com/office/drawing/2014/main" id="{77AA608C-E3C5-84A1-C0DD-F89D7FF17D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775" y="2676223"/>
            <a:ext cx="2764012" cy="1795569"/>
          </a:xfrm>
          <a:prstGeom prst="rect">
            <a:avLst/>
          </a:prstGeom>
          <a:noFill/>
          <a:extLst>
            <a:ext uri="{909E8E84-426E-40DD-AFC4-6F175D3DCCD1}">
              <a14:hiddenFill xmlns:a14="http://schemas.microsoft.com/office/drawing/2010/main">
                <a:solidFill>
                  <a:srgbClr val="FFFFFF"/>
                </a:solidFill>
              </a14:hiddenFill>
            </a:ext>
          </a:extLst>
        </p:spPr>
      </p:pic>
      <p:sp>
        <p:nvSpPr>
          <p:cNvPr id="54" name="Metin kutusu 53">
            <a:extLst>
              <a:ext uri="{FF2B5EF4-FFF2-40B4-BE49-F238E27FC236}">
                <a16:creationId xmlns:a16="http://schemas.microsoft.com/office/drawing/2014/main" id="{B4D9CAB7-1972-FBA2-BFC7-82E67833BDA3}"/>
              </a:ext>
            </a:extLst>
          </p:cNvPr>
          <p:cNvSpPr txBox="1"/>
          <p:nvPr/>
        </p:nvSpPr>
        <p:spPr>
          <a:xfrm>
            <a:off x="6319575" y="1643642"/>
            <a:ext cx="5536998" cy="1015663"/>
          </a:xfrm>
          <a:prstGeom prst="rect">
            <a:avLst/>
          </a:prstGeom>
          <a:noFill/>
        </p:spPr>
        <p:txBody>
          <a:bodyPr wrap="square">
            <a:spAutoFit/>
          </a:bodyPr>
          <a:lstStyle/>
          <a:p>
            <a:pPr marL="285750" indent="-285750">
              <a:buFont typeface="Arial" panose="020B0604020202020204" pitchFamily="34" charset="0"/>
              <a:buChar char="•"/>
            </a:pPr>
            <a:r>
              <a:rPr lang="tr-TR" sz="2000" dirty="0">
                <a:solidFill>
                  <a:srgbClr val="FF0000"/>
                </a:solidFill>
              </a:rPr>
              <a:t>Kodlama ve Teknik Beceriler</a:t>
            </a:r>
          </a:p>
          <a:p>
            <a:pPr marL="285750" indent="-285750">
              <a:buFont typeface="Arial" panose="020B0604020202020204" pitchFamily="34" charset="0"/>
              <a:buChar char="•"/>
            </a:pPr>
            <a:r>
              <a:rPr lang="tr-TR" sz="2000" dirty="0">
                <a:solidFill>
                  <a:srgbClr val="FF0000"/>
                </a:solidFill>
              </a:rPr>
              <a:t>Proje ve Case </a:t>
            </a:r>
            <a:r>
              <a:rPr lang="tr-TR" sz="2000" dirty="0" err="1">
                <a:solidFill>
                  <a:srgbClr val="FF0000"/>
                </a:solidFill>
              </a:rPr>
              <a:t>Study</a:t>
            </a:r>
            <a:r>
              <a:rPr lang="tr-TR" sz="2000" dirty="0">
                <a:solidFill>
                  <a:srgbClr val="FF0000"/>
                </a:solidFill>
              </a:rPr>
              <a:t> ile Pratik Uygulama</a:t>
            </a:r>
          </a:p>
          <a:p>
            <a:pPr marL="285750" indent="-285750">
              <a:buFont typeface="Arial" panose="020B0604020202020204" pitchFamily="34" charset="0"/>
              <a:buChar char="•"/>
            </a:pPr>
            <a:r>
              <a:rPr lang="tr-TR" sz="2000" dirty="0">
                <a:solidFill>
                  <a:srgbClr val="FF0000"/>
                </a:solidFill>
              </a:rPr>
              <a:t>İleri Düzey Konular, Araştırmalar ve AI Ürünleri</a:t>
            </a:r>
          </a:p>
        </p:txBody>
      </p:sp>
      <p:pic>
        <p:nvPicPr>
          <p:cNvPr id="1040" name="Picture 16" descr="Electronics | Free Full-Text | Theory-Guided Deep Learning Algorithms: An  Experimental Evaluation">
            <a:extLst>
              <a:ext uri="{FF2B5EF4-FFF2-40B4-BE49-F238E27FC236}">
                <a16:creationId xmlns:a16="http://schemas.microsoft.com/office/drawing/2014/main" id="{05C6054C-1AAA-EEFC-55EB-07A11E6915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84574" y="4612304"/>
            <a:ext cx="2160665" cy="1568225"/>
          </a:xfrm>
          <a:prstGeom prst="rect">
            <a:avLst/>
          </a:prstGeom>
          <a:noFill/>
          <a:extLst>
            <a:ext uri="{909E8E84-426E-40DD-AFC4-6F175D3DCCD1}">
              <a14:hiddenFill xmlns:a14="http://schemas.microsoft.com/office/drawing/2010/main">
                <a:solidFill>
                  <a:srgbClr val="FFFFFF"/>
                </a:solidFill>
              </a14:hiddenFill>
            </a:ext>
          </a:extLst>
        </p:spPr>
      </p:pic>
      <p:pic>
        <p:nvPicPr>
          <p:cNvPr id="56" name="Resim 55">
            <a:extLst>
              <a:ext uri="{FF2B5EF4-FFF2-40B4-BE49-F238E27FC236}">
                <a16:creationId xmlns:a16="http://schemas.microsoft.com/office/drawing/2014/main" id="{6E9DCBF0-BFBE-0A3A-1274-A9670C94D87E}"/>
              </a:ext>
            </a:extLst>
          </p:cNvPr>
          <p:cNvPicPr>
            <a:picLocks noChangeAspect="1"/>
          </p:cNvPicPr>
          <p:nvPr/>
        </p:nvPicPr>
        <p:blipFill>
          <a:blip r:embed="rId7"/>
          <a:stretch>
            <a:fillRect/>
          </a:stretch>
        </p:blipFill>
        <p:spPr>
          <a:xfrm>
            <a:off x="6319575" y="2885249"/>
            <a:ext cx="2148594" cy="1572942"/>
          </a:xfrm>
          <a:prstGeom prst="rect">
            <a:avLst/>
          </a:prstGeom>
        </p:spPr>
      </p:pic>
      <p:sp>
        <p:nvSpPr>
          <p:cNvPr id="58" name="Metin kutusu 57">
            <a:extLst>
              <a:ext uri="{FF2B5EF4-FFF2-40B4-BE49-F238E27FC236}">
                <a16:creationId xmlns:a16="http://schemas.microsoft.com/office/drawing/2014/main" id="{827BF1C2-935D-A69A-0A26-75822E3CA2CA}"/>
              </a:ext>
            </a:extLst>
          </p:cNvPr>
          <p:cNvSpPr txBox="1"/>
          <p:nvPr/>
        </p:nvSpPr>
        <p:spPr>
          <a:xfrm>
            <a:off x="7024902" y="6212773"/>
            <a:ext cx="6093912" cy="461665"/>
          </a:xfrm>
          <a:prstGeom prst="rect">
            <a:avLst/>
          </a:prstGeom>
          <a:noFill/>
        </p:spPr>
        <p:txBody>
          <a:bodyPr wrap="square">
            <a:spAutoFit/>
          </a:bodyPr>
          <a:lstStyle/>
          <a:p>
            <a:r>
              <a:rPr lang="tr-TR" sz="800" dirty="0">
                <a:hlinkClick r:id="rId8">
                  <a:extLst>
                    <a:ext uri="{A12FA001-AC4F-418D-AE19-62706E023703}">
                      <ahyp:hlinkClr xmlns:ahyp="http://schemas.microsoft.com/office/drawing/2018/hyperlinkcolor" val="tx"/>
                    </a:ext>
                  </a:extLst>
                </a:hlinkClick>
              </a:rPr>
              <a:t>https://www.linkedin.com/pulse/why-deep-learning-good-coding-fathom-health/</a:t>
            </a:r>
            <a:endParaRPr lang="tr-TR" sz="800" dirty="0"/>
          </a:p>
          <a:p>
            <a:r>
              <a:rPr lang="tr-TR" sz="800" dirty="0">
                <a:hlinkClick r:id="rId9">
                  <a:extLst>
                    <a:ext uri="{A12FA001-AC4F-418D-AE19-62706E023703}">
                      <ahyp:hlinkClr xmlns:ahyp="http://schemas.microsoft.com/office/drawing/2018/hyperlinkcolor" val="tx"/>
                    </a:ext>
                  </a:extLst>
                </a:hlinkClick>
              </a:rPr>
              <a:t>https://favtutor.com/blogs/deep-learning-projects-for-beginners</a:t>
            </a:r>
            <a:endParaRPr lang="tr-TR" sz="800" dirty="0"/>
          </a:p>
          <a:p>
            <a:r>
              <a:rPr lang="tr-TR" sz="800" dirty="0"/>
              <a:t>https://www.iiot-world.com/industrial-iot/connected-industry/why-85-of-machine-learning-projects-fail/</a:t>
            </a:r>
          </a:p>
        </p:txBody>
      </p:sp>
      <p:pic>
        <p:nvPicPr>
          <p:cNvPr id="60" name="Resim 59">
            <a:extLst>
              <a:ext uri="{FF2B5EF4-FFF2-40B4-BE49-F238E27FC236}">
                <a16:creationId xmlns:a16="http://schemas.microsoft.com/office/drawing/2014/main" id="{ADC9FC7B-9938-82B4-2CF2-A70903C3809D}"/>
              </a:ext>
            </a:extLst>
          </p:cNvPr>
          <p:cNvPicPr>
            <a:picLocks noChangeAspect="1"/>
          </p:cNvPicPr>
          <p:nvPr/>
        </p:nvPicPr>
        <p:blipFill>
          <a:blip r:embed="rId10"/>
          <a:stretch>
            <a:fillRect/>
          </a:stretch>
        </p:blipFill>
        <p:spPr>
          <a:xfrm>
            <a:off x="8856592" y="2840582"/>
            <a:ext cx="2673256" cy="1617609"/>
          </a:xfrm>
          <a:prstGeom prst="rect">
            <a:avLst/>
          </a:prstGeom>
        </p:spPr>
      </p:pic>
      <p:pic>
        <p:nvPicPr>
          <p:cNvPr id="1044" name="Picture 20" descr="Why 85% of Machine Learning Projects Fail - How to Avoid This – IIoT World">
            <a:extLst>
              <a:ext uri="{FF2B5EF4-FFF2-40B4-BE49-F238E27FC236}">
                <a16:creationId xmlns:a16="http://schemas.microsoft.com/office/drawing/2014/main" id="{C9E028B7-F9E8-8E79-AB91-629716CE705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41326" y="4670903"/>
            <a:ext cx="2430532" cy="147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56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İnanç Ağları (</a:t>
            </a:r>
            <a:r>
              <a:rPr lang="tr-TR" sz="4000" b="1" dirty="0" err="1">
                <a:latin typeface="+mn-lt"/>
              </a:rPr>
              <a:t>DBNs</a:t>
            </a:r>
            <a:r>
              <a:rPr lang="tr-TR" sz="4000" b="1" dirty="0">
                <a:latin typeface="+mn-lt"/>
              </a:rPr>
              <a:t>) Gerçek Hayat Problemi</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Tıbbi Görüntülerde Kanser Teşhisi</a:t>
            </a:r>
          </a:p>
        </p:txBody>
      </p:sp>
      <p:pic>
        <p:nvPicPr>
          <p:cNvPr id="13314" name="Picture 2" descr="Applied Sciences | Free Full-Text | Deep Belief Networks (DBN) with  IoT-Based Alzheimer&amp;rsquo;s Disease Detection and Classification">
            <a:extLst>
              <a:ext uri="{FF2B5EF4-FFF2-40B4-BE49-F238E27FC236}">
                <a16:creationId xmlns:a16="http://schemas.microsoft.com/office/drawing/2014/main" id="{18D4ECB6-7C0B-71BB-4A7C-CC39940DA1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956" y="1988141"/>
            <a:ext cx="7882938" cy="4704931"/>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AB0E9CFF-CC7B-5955-1363-9270BDA229C1}"/>
              </a:ext>
            </a:extLst>
          </p:cNvPr>
          <p:cNvSpPr txBox="1"/>
          <p:nvPr/>
        </p:nvSpPr>
        <p:spPr>
          <a:xfrm>
            <a:off x="4725444" y="6655494"/>
            <a:ext cx="6093912" cy="215444"/>
          </a:xfrm>
          <a:prstGeom prst="rect">
            <a:avLst/>
          </a:prstGeom>
          <a:noFill/>
        </p:spPr>
        <p:txBody>
          <a:bodyPr wrap="square">
            <a:spAutoFit/>
          </a:bodyPr>
          <a:lstStyle/>
          <a:p>
            <a:r>
              <a:rPr lang="tr-TR" sz="800" dirty="0"/>
              <a:t>https://www.mdpi.com/2076-3417/13/13/7833</a:t>
            </a:r>
          </a:p>
        </p:txBody>
      </p:sp>
    </p:spTree>
    <p:extLst>
      <p:ext uri="{BB962C8B-B14F-4D97-AF65-F5344CB8AC3E}">
        <p14:creationId xmlns:p14="http://schemas.microsoft.com/office/powerpoint/2010/main" val="3761946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Otomatik Kodlayıcılar (Auto </a:t>
            </a:r>
            <a:r>
              <a:rPr lang="tr-TR" sz="4000" b="1" dirty="0" err="1">
                <a:latin typeface="+mn-lt"/>
              </a:rPr>
              <a:t>Encoders</a:t>
            </a:r>
            <a:r>
              <a:rPr lang="tr-TR" sz="4000" b="1" dirty="0">
                <a:latin typeface="+mn-lt"/>
              </a:rPr>
              <a:t>)</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2246769"/>
          </a:xfrm>
          <a:prstGeom prst="rect">
            <a:avLst/>
          </a:prstGeom>
          <a:noFill/>
        </p:spPr>
        <p:txBody>
          <a:bodyPr wrap="square">
            <a:spAutoFit/>
          </a:bodyPr>
          <a:lstStyle/>
          <a:p>
            <a:pPr marL="342900" indent="-342900">
              <a:buFont typeface="Arial" panose="020B0604020202020204" pitchFamily="34" charset="0"/>
              <a:buChar char="•"/>
            </a:pPr>
            <a:r>
              <a:rPr lang="tr-TR" sz="2000" b="1" dirty="0"/>
              <a:t>Tanım:</a:t>
            </a:r>
            <a:r>
              <a:rPr lang="tr-TR" sz="2000" dirty="0"/>
              <a:t> Otomatik Kodlayıcılar (</a:t>
            </a:r>
            <a:r>
              <a:rPr lang="tr-TR" sz="2000" dirty="0" err="1"/>
              <a:t>Autoencoders</a:t>
            </a:r>
            <a:r>
              <a:rPr lang="tr-TR" sz="2000" dirty="0"/>
              <a:t>), giriş verilerini daha düşük boyutlu bir temsile sıkıştıran ve ardından bu temsili kullanarak veriyi yeniden oluşturan bir yapay sinir ağı türüdür. </a:t>
            </a:r>
          </a:p>
          <a:p>
            <a:pPr marL="342900" indent="-342900">
              <a:buFont typeface="Arial" panose="020B0604020202020204" pitchFamily="34" charset="0"/>
              <a:buChar char="•"/>
            </a:pPr>
            <a:r>
              <a:rPr lang="tr-TR" sz="2000" dirty="0"/>
              <a:t>Temel amacı, verilerin sıkıştırılmış ve önemli özellikleri içeren bir temsilini öğrenmektir. </a:t>
            </a:r>
          </a:p>
          <a:p>
            <a:pPr marL="342900" indent="-342900">
              <a:buFont typeface="Arial" panose="020B0604020202020204" pitchFamily="34" charset="0"/>
              <a:buChar char="•"/>
            </a:pPr>
            <a:r>
              <a:rPr lang="tr-TR" sz="2000" b="1" dirty="0"/>
              <a:t>Kullanım Alanı:</a:t>
            </a:r>
            <a:r>
              <a:rPr lang="tr-TR" sz="2000" dirty="0"/>
              <a:t> Otomatik Kodlayıcılar, veri sıkıştırma, görüntü restorasyonu, boyut azaltma ve özellik çıkarımı gibi çeşitli uygulamalarda kullanılır.</a:t>
            </a:r>
          </a:p>
          <a:p>
            <a:pPr marL="342900" indent="-342900">
              <a:buFont typeface="Arial" panose="020B0604020202020204" pitchFamily="34" charset="0"/>
              <a:buChar char="•"/>
            </a:pPr>
            <a:r>
              <a:rPr lang="tr-TR" sz="2000" b="1" dirty="0"/>
              <a:t>Örnek:</a:t>
            </a:r>
            <a:r>
              <a:rPr lang="tr-TR" sz="2000" dirty="0"/>
              <a:t> Bir otomatik kodlayıcı modeli, bir görüntüdeki önemli ve gizli özellikleri öğrenmek ve ardından bu bilgileri kullanarak görüntüyü yeniden oluşturmak için kullanılabilir.</a:t>
            </a:r>
          </a:p>
        </p:txBody>
      </p:sp>
      <p:pic>
        <p:nvPicPr>
          <p:cNvPr id="11266" name="Picture 2" descr="Applied Deep Learning - Part 3: Autoencoders | by Arden Dertat | Towards  Data Science">
            <a:extLst>
              <a:ext uri="{FF2B5EF4-FFF2-40B4-BE49-F238E27FC236}">
                <a16:creationId xmlns:a16="http://schemas.microsoft.com/office/drawing/2014/main" id="{CC3B43E1-E487-C77F-CCB0-FF529272B2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9035" y="3943652"/>
            <a:ext cx="4513929" cy="2569870"/>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54B41CA7-724E-59EC-694A-B7BC4E96BF3A}"/>
              </a:ext>
            </a:extLst>
          </p:cNvPr>
          <p:cNvSpPr txBox="1"/>
          <p:nvPr/>
        </p:nvSpPr>
        <p:spPr>
          <a:xfrm>
            <a:off x="3839035" y="6566051"/>
            <a:ext cx="4619165" cy="215444"/>
          </a:xfrm>
          <a:prstGeom prst="rect">
            <a:avLst/>
          </a:prstGeom>
          <a:noFill/>
        </p:spPr>
        <p:txBody>
          <a:bodyPr wrap="square">
            <a:spAutoFit/>
          </a:bodyPr>
          <a:lstStyle/>
          <a:p>
            <a:r>
              <a:rPr lang="tr-TR" sz="800" dirty="0"/>
              <a:t>Referans: https://towardsdatascience.com/applied-deep-learning-part-3-autoencoders-1c083af4d798</a:t>
            </a:r>
          </a:p>
        </p:txBody>
      </p:sp>
    </p:spTree>
    <p:extLst>
      <p:ext uri="{BB962C8B-B14F-4D97-AF65-F5344CB8AC3E}">
        <p14:creationId xmlns:p14="http://schemas.microsoft.com/office/powerpoint/2010/main" val="32698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Otomatik Kodlayıcılar Gerçek Hayat Problemi</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Görüntü Restorasyonu ve Gürültü Giderme</a:t>
            </a:r>
          </a:p>
        </p:txBody>
      </p:sp>
      <p:sp>
        <p:nvSpPr>
          <p:cNvPr id="2" name="AutoShape 2" descr="Unveiling Denoising Autoencoders - Analytics Vidhya">
            <a:extLst>
              <a:ext uri="{FF2B5EF4-FFF2-40B4-BE49-F238E27FC236}">
                <a16:creationId xmlns:a16="http://schemas.microsoft.com/office/drawing/2014/main" id="{42BCAD6C-0430-E8D9-7D69-32678D966C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9" name="Resim 8">
            <a:extLst>
              <a:ext uri="{FF2B5EF4-FFF2-40B4-BE49-F238E27FC236}">
                <a16:creationId xmlns:a16="http://schemas.microsoft.com/office/drawing/2014/main" id="{30D0C8D9-7C48-3546-46B8-F5FCD1564EBA}"/>
              </a:ext>
            </a:extLst>
          </p:cNvPr>
          <p:cNvPicPr>
            <a:picLocks noChangeAspect="1"/>
          </p:cNvPicPr>
          <p:nvPr/>
        </p:nvPicPr>
        <p:blipFill>
          <a:blip r:embed="rId3"/>
          <a:stretch>
            <a:fillRect/>
          </a:stretch>
        </p:blipFill>
        <p:spPr>
          <a:xfrm>
            <a:off x="1862203" y="2173914"/>
            <a:ext cx="8162794" cy="4290853"/>
          </a:xfrm>
          <a:prstGeom prst="rect">
            <a:avLst/>
          </a:prstGeom>
        </p:spPr>
      </p:pic>
      <p:sp>
        <p:nvSpPr>
          <p:cNvPr id="11" name="Metin kutusu 10">
            <a:extLst>
              <a:ext uri="{FF2B5EF4-FFF2-40B4-BE49-F238E27FC236}">
                <a16:creationId xmlns:a16="http://schemas.microsoft.com/office/drawing/2014/main" id="{060125CA-43F5-26AC-6AB3-D95E27131B4B}"/>
              </a:ext>
            </a:extLst>
          </p:cNvPr>
          <p:cNvSpPr txBox="1"/>
          <p:nvPr/>
        </p:nvSpPr>
        <p:spPr>
          <a:xfrm>
            <a:off x="4499975" y="6591076"/>
            <a:ext cx="6093912" cy="215444"/>
          </a:xfrm>
          <a:prstGeom prst="rect">
            <a:avLst/>
          </a:prstGeom>
          <a:noFill/>
        </p:spPr>
        <p:txBody>
          <a:bodyPr wrap="square">
            <a:spAutoFit/>
          </a:bodyPr>
          <a:lstStyle/>
          <a:p>
            <a:r>
              <a:rPr lang="tr-TR" sz="800" dirty="0"/>
              <a:t>https://neptune.ai/blog/autoencoders-case-study-guide</a:t>
            </a:r>
          </a:p>
        </p:txBody>
      </p:sp>
    </p:spTree>
    <p:extLst>
      <p:ext uri="{BB962C8B-B14F-4D97-AF65-F5344CB8AC3E}">
        <p14:creationId xmlns:p14="http://schemas.microsoft.com/office/powerpoint/2010/main" val="577851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Transfer Öğrenimi (Transfer Learning)</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2554545"/>
          </a:xfrm>
          <a:prstGeom prst="rect">
            <a:avLst/>
          </a:prstGeom>
          <a:noFill/>
        </p:spPr>
        <p:txBody>
          <a:bodyPr wrap="square">
            <a:spAutoFit/>
          </a:bodyPr>
          <a:lstStyle/>
          <a:p>
            <a:pPr marL="342900" indent="-342900">
              <a:buFont typeface="Arial" panose="020B0604020202020204" pitchFamily="34" charset="0"/>
              <a:buChar char="•"/>
            </a:pPr>
            <a:r>
              <a:rPr lang="tr-TR" sz="2000" b="1" dirty="0"/>
              <a:t>Tanım:</a:t>
            </a:r>
            <a:r>
              <a:rPr lang="tr-TR" sz="2000" dirty="0"/>
              <a:t> Transfer Öğrenimi (Transfer Learning), bir görevde edinilen bilgilerin ve öğrenilen modellerin, benzer veya farklı bir görevde yeniden kullanılması sürecidir. Bu yaklaşım, önceki öğrenimlerden elde edilen bilgileri yeni görevlerde hızla uygulamayı sağlar.</a:t>
            </a:r>
          </a:p>
          <a:p>
            <a:pPr marL="342900" indent="-342900">
              <a:buFont typeface="Arial" panose="020B0604020202020204" pitchFamily="34" charset="0"/>
              <a:buChar char="•"/>
            </a:pPr>
            <a:r>
              <a:rPr lang="tr-TR" sz="2000" b="1" dirty="0"/>
              <a:t>Kullanım Alanı:</a:t>
            </a:r>
            <a:r>
              <a:rPr lang="tr-TR" sz="2000" dirty="0"/>
              <a:t> Transfer öğrenimi, genellikle sınırlı veri veya etiketli veri eksikliği durumlarında etkili bir şekilde kullanılır. Görüntü sınıflandırma, doğal dil işleme ve tıbbi teşhis gibi alanlarda sıkça başvurulan bir yöntemdir.</a:t>
            </a:r>
          </a:p>
          <a:p>
            <a:pPr marL="342900" indent="-342900">
              <a:buFont typeface="Arial" panose="020B0604020202020204" pitchFamily="34" charset="0"/>
              <a:buChar char="•"/>
            </a:pPr>
            <a:r>
              <a:rPr lang="tr-TR" sz="2000" b="1" dirty="0"/>
              <a:t>Örnek:</a:t>
            </a:r>
            <a:r>
              <a:rPr lang="tr-TR" sz="2000" dirty="0"/>
              <a:t> Bir transfer öğrenimi modeli, bir tür kanser teşhisinde kullanılan bir görüntü sınıflandırma modelinde elde edilen özellikleri, başka bir kanser türünün teşhisinde kullanmak için uygulayabilir.</a:t>
            </a:r>
            <a:endParaRPr lang="tr-TR" sz="2400" dirty="0"/>
          </a:p>
        </p:txBody>
      </p:sp>
      <p:pic>
        <p:nvPicPr>
          <p:cNvPr id="2" name="Picture 2" descr="Sensors | Free Full-Text | Incorporating a Novel Dual Transfer Learning  Approach for Medical Images">
            <a:extLst>
              <a:ext uri="{FF2B5EF4-FFF2-40B4-BE49-F238E27FC236}">
                <a16:creationId xmlns:a16="http://schemas.microsoft.com/office/drawing/2014/main" id="{D6F7EBC8-23AB-E4C4-1101-70E1998E66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5768" y="4202040"/>
            <a:ext cx="3637313" cy="2484299"/>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2DB7646A-300B-AB56-55EB-C1289C02B101}"/>
              </a:ext>
            </a:extLst>
          </p:cNvPr>
          <p:cNvSpPr txBox="1"/>
          <p:nvPr/>
        </p:nvSpPr>
        <p:spPr>
          <a:xfrm>
            <a:off x="4814129" y="6686339"/>
            <a:ext cx="6097904" cy="215444"/>
          </a:xfrm>
          <a:prstGeom prst="rect">
            <a:avLst/>
          </a:prstGeom>
          <a:noFill/>
        </p:spPr>
        <p:txBody>
          <a:bodyPr wrap="square">
            <a:spAutoFit/>
          </a:bodyPr>
          <a:lstStyle/>
          <a:p>
            <a:r>
              <a:rPr lang="tr-TR" sz="800" dirty="0"/>
              <a:t>Referans: https://www.mdpi.com/1424-8220/23/2/570</a:t>
            </a:r>
          </a:p>
        </p:txBody>
      </p:sp>
    </p:spTree>
    <p:extLst>
      <p:ext uri="{BB962C8B-B14F-4D97-AF65-F5344CB8AC3E}">
        <p14:creationId xmlns:p14="http://schemas.microsoft.com/office/powerpoint/2010/main" val="42580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Transfer Öğrenimi Gerçek Hayat Problemi</a:t>
            </a:r>
            <a:endParaRPr lang="en-US" sz="4000" b="1" dirty="0">
              <a:latin typeface="+mn-lt"/>
            </a:endParaRPr>
          </a:p>
        </p:txBody>
      </p:sp>
      <p:pic>
        <p:nvPicPr>
          <p:cNvPr id="15362" name="Picture 2" descr="The architecture of our transfer learning model. | Download Scientific  Diagram">
            <a:extLst>
              <a:ext uri="{FF2B5EF4-FFF2-40B4-BE49-F238E27FC236}">
                <a16:creationId xmlns:a16="http://schemas.microsoft.com/office/drawing/2014/main" id="{8617D4E3-7304-1DE3-D338-DAF89CC6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213" y="2098375"/>
            <a:ext cx="8671573" cy="4366392"/>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206D873C-7120-ABC3-9BD9-42D69755E798}"/>
              </a:ext>
            </a:extLst>
          </p:cNvPr>
          <p:cNvSpPr txBox="1"/>
          <p:nvPr/>
        </p:nvSpPr>
        <p:spPr>
          <a:xfrm>
            <a:off x="3823570" y="6642556"/>
            <a:ext cx="6093912" cy="215444"/>
          </a:xfrm>
          <a:prstGeom prst="rect">
            <a:avLst/>
          </a:prstGeom>
          <a:noFill/>
        </p:spPr>
        <p:txBody>
          <a:bodyPr wrap="square">
            <a:spAutoFit/>
          </a:bodyPr>
          <a:lstStyle/>
          <a:p>
            <a:r>
              <a:rPr lang="tr-TR" sz="800" dirty="0"/>
              <a:t>https://www.researchgate.net/figure/The-architecture-of-our-transfer-learning-model_fig4_342400905</a:t>
            </a:r>
          </a:p>
        </p:txBody>
      </p:sp>
      <p:sp>
        <p:nvSpPr>
          <p:cNvPr id="4" name="Metin kutusu 3">
            <a:extLst>
              <a:ext uri="{FF2B5EF4-FFF2-40B4-BE49-F238E27FC236}">
                <a16:creationId xmlns:a16="http://schemas.microsoft.com/office/drawing/2014/main" id="{B92EDF54-84B5-7A8B-D2C5-19E0858DD97E}"/>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Güvenlik Kameralarında Nesne Tanıma ve Şüpheli Davranışların Tespiti</a:t>
            </a:r>
          </a:p>
        </p:txBody>
      </p:sp>
    </p:spTree>
    <p:extLst>
      <p:ext uri="{BB962C8B-B14F-4D97-AF65-F5344CB8AC3E}">
        <p14:creationId xmlns:p14="http://schemas.microsoft.com/office/powerpoint/2010/main" val="2446855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Artık Ağlar (</a:t>
            </a:r>
            <a:r>
              <a:rPr lang="tr-TR" sz="4000" b="1" dirty="0" err="1">
                <a:latin typeface="+mn-lt"/>
              </a:rPr>
              <a:t>ResNets</a:t>
            </a:r>
            <a:r>
              <a:rPr lang="tr-TR" sz="4000" b="1" dirty="0">
                <a:latin typeface="+mn-lt"/>
              </a:rPr>
              <a:t>)</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1938992"/>
          </a:xfrm>
          <a:prstGeom prst="rect">
            <a:avLst/>
          </a:prstGeom>
          <a:noFill/>
        </p:spPr>
        <p:txBody>
          <a:bodyPr wrap="square">
            <a:spAutoFit/>
          </a:bodyPr>
          <a:lstStyle/>
          <a:p>
            <a:pPr marL="285750" indent="-285750">
              <a:buFont typeface="Arial" panose="020B0604020202020204" pitchFamily="34" charset="0"/>
              <a:buChar char="•"/>
            </a:pPr>
            <a:r>
              <a:rPr lang="tr-TR" sz="2000" b="1" dirty="0"/>
              <a:t>Tanım:</a:t>
            </a:r>
            <a:r>
              <a:rPr lang="tr-TR" sz="2000" dirty="0"/>
              <a:t> Artık Ağlar (</a:t>
            </a:r>
            <a:r>
              <a:rPr lang="tr-TR" sz="2000" dirty="0" err="1"/>
              <a:t>Residual</a:t>
            </a:r>
            <a:r>
              <a:rPr lang="tr-TR" sz="2000" dirty="0"/>
              <a:t> Networks - </a:t>
            </a:r>
            <a:r>
              <a:rPr lang="tr-TR" sz="2000" dirty="0" err="1"/>
              <a:t>ResNets</a:t>
            </a:r>
            <a:r>
              <a:rPr lang="tr-TR" sz="2000" dirty="0"/>
              <a:t>), derin sinir ağlarının daha derin hale gelmesini sağlarken eğitimde oluşan kayıpları azaltan bir derin öğrenme modelidir. Artık bağlantılar sayesinde ağın önceki katmanlarından bilgi geçişi sağlanır.</a:t>
            </a:r>
          </a:p>
          <a:p>
            <a:pPr marL="285750" indent="-285750">
              <a:buFont typeface="Arial" panose="020B0604020202020204" pitchFamily="34" charset="0"/>
              <a:buChar char="•"/>
            </a:pPr>
            <a:r>
              <a:rPr lang="tr-TR" sz="2000" b="1" dirty="0"/>
              <a:t>Kullanım Alanı:</a:t>
            </a:r>
            <a:r>
              <a:rPr lang="tr-TR" sz="2000" dirty="0"/>
              <a:t> </a:t>
            </a:r>
            <a:r>
              <a:rPr lang="tr-TR" sz="2000" dirty="0" err="1"/>
              <a:t>ResNets</a:t>
            </a:r>
            <a:r>
              <a:rPr lang="tr-TR" sz="2000" dirty="0"/>
              <a:t>, görüntü sınıflandırma, nesne tespiti, görüntü segmentasyonu ve video analizi gibi görsel görevlerde yaygın olarak kullanılır.</a:t>
            </a:r>
          </a:p>
          <a:p>
            <a:pPr marL="285750" indent="-285750">
              <a:buFont typeface="Arial" panose="020B0604020202020204" pitchFamily="34" charset="0"/>
              <a:buChar char="•"/>
            </a:pPr>
            <a:r>
              <a:rPr lang="tr-TR" sz="2000" b="1" dirty="0"/>
              <a:t>Örnek:</a:t>
            </a:r>
            <a:r>
              <a:rPr lang="tr-TR" sz="2000" dirty="0"/>
              <a:t> Bir </a:t>
            </a:r>
            <a:r>
              <a:rPr lang="tr-TR" sz="2000" dirty="0" err="1"/>
              <a:t>ResNet</a:t>
            </a:r>
            <a:r>
              <a:rPr lang="tr-TR" sz="2000" dirty="0"/>
              <a:t> modeli, bir görüntüdeki farklı nesneleri tanımlamak ve sınıflandırmak için kullanılabilir.</a:t>
            </a:r>
            <a:endParaRPr lang="tr-TR" sz="2400" dirty="0"/>
          </a:p>
        </p:txBody>
      </p:sp>
      <p:pic>
        <p:nvPicPr>
          <p:cNvPr id="9218" name="Picture 2" descr="The Annotated ResNet-50. Explaining how ResNet-50 works and why… | by  Suvaditya Mukherjee | Towards Data Science">
            <a:extLst>
              <a:ext uri="{FF2B5EF4-FFF2-40B4-BE49-F238E27FC236}">
                <a16:creationId xmlns:a16="http://schemas.microsoft.com/office/drawing/2014/main" id="{66BE5F2B-23CF-6B45-6923-A9CACEC92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525" y="3648043"/>
            <a:ext cx="8131800" cy="2619541"/>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C2FF855F-30B1-1AEA-39E1-82D286CDDFCD}"/>
              </a:ext>
            </a:extLst>
          </p:cNvPr>
          <p:cNvSpPr txBox="1"/>
          <p:nvPr/>
        </p:nvSpPr>
        <p:spPr>
          <a:xfrm>
            <a:off x="4167026" y="6357045"/>
            <a:ext cx="6097904" cy="215444"/>
          </a:xfrm>
          <a:prstGeom prst="rect">
            <a:avLst/>
          </a:prstGeom>
          <a:noFill/>
        </p:spPr>
        <p:txBody>
          <a:bodyPr wrap="square">
            <a:spAutoFit/>
          </a:bodyPr>
          <a:lstStyle/>
          <a:p>
            <a:r>
              <a:rPr lang="tr-TR" sz="800" dirty="0"/>
              <a:t>Referans: https://towardsdatascience.com/the-annotated-resnet-50-a6c536034758</a:t>
            </a:r>
          </a:p>
        </p:txBody>
      </p:sp>
    </p:spTree>
    <p:extLst>
      <p:ext uri="{BB962C8B-B14F-4D97-AF65-F5344CB8AC3E}">
        <p14:creationId xmlns:p14="http://schemas.microsoft.com/office/powerpoint/2010/main" val="105535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Artık Ağlar (</a:t>
            </a:r>
            <a:r>
              <a:rPr lang="tr-TR" sz="4000" b="1" dirty="0" err="1">
                <a:latin typeface="+mn-lt"/>
              </a:rPr>
              <a:t>ResNets</a:t>
            </a:r>
            <a:r>
              <a:rPr lang="tr-TR" sz="4000" b="1" dirty="0">
                <a:latin typeface="+mn-lt"/>
              </a:rPr>
              <a:t>) Gerçek Hayat Problemi</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285750" indent="-285750">
              <a:buFont typeface="Arial" panose="020B0604020202020204" pitchFamily="34" charset="0"/>
              <a:buChar char="•"/>
            </a:pPr>
            <a:r>
              <a:rPr lang="tr-TR" sz="2000" dirty="0"/>
              <a:t>Beyin Tümörü Tespiti</a:t>
            </a:r>
          </a:p>
        </p:txBody>
      </p:sp>
      <p:pic>
        <p:nvPicPr>
          <p:cNvPr id="16386" name="Picture 2" descr="Understanding ResNet-50 in Depth: Architecture, Skip Connections, and  Advantages Over Other Networks - Wisdom ML">
            <a:extLst>
              <a:ext uri="{FF2B5EF4-FFF2-40B4-BE49-F238E27FC236}">
                <a16:creationId xmlns:a16="http://schemas.microsoft.com/office/drawing/2014/main" id="{A8455B4B-9154-1462-DE11-03B1DF7A2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512" y="2169351"/>
            <a:ext cx="7928975" cy="4460049"/>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4727D48C-A9C0-A962-7AE6-D1F5FA07B85E}"/>
              </a:ext>
            </a:extLst>
          </p:cNvPr>
          <p:cNvSpPr txBox="1"/>
          <p:nvPr/>
        </p:nvSpPr>
        <p:spPr>
          <a:xfrm>
            <a:off x="3187806" y="6629400"/>
            <a:ext cx="6093912" cy="215444"/>
          </a:xfrm>
          <a:prstGeom prst="rect">
            <a:avLst/>
          </a:prstGeom>
          <a:noFill/>
        </p:spPr>
        <p:txBody>
          <a:bodyPr wrap="square">
            <a:spAutoFit/>
          </a:bodyPr>
          <a:lstStyle/>
          <a:p>
            <a:r>
              <a:rPr lang="tr-TR" sz="800" dirty="0"/>
              <a:t>https://wisdomml.in/understanding-resnet-50-in-depth-architecture-skip-connections-and-advantages-over-other-networks/</a:t>
            </a:r>
          </a:p>
        </p:txBody>
      </p:sp>
    </p:spTree>
    <p:extLst>
      <p:ext uri="{BB962C8B-B14F-4D97-AF65-F5344CB8AC3E}">
        <p14:creationId xmlns:p14="http://schemas.microsoft.com/office/powerpoint/2010/main" val="3014130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Pekiştirmeli Öğrenme</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1938992"/>
          </a:xfrm>
          <a:prstGeom prst="rect">
            <a:avLst/>
          </a:prstGeom>
          <a:noFill/>
        </p:spPr>
        <p:txBody>
          <a:bodyPr wrap="square">
            <a:spAutoFit/>
          </a:bodyPr>
          <a:lstStyle/>
          <a:p>
            <a:pPr marL="342900" indent="-342900">
              <a:buFont typeface="Arial" panose="020B0604020202020204" pitchFamily="34" charset="0"/>
              <a:buChar char="•"/>
            </a:pPr>
            <a:r>
              <a:rPr lang="tr-TR" sz="2000" b="1" dirty="0"/>
              <a:t>Tanım:</a:t>
            </a:r>
            <a:r>
              <a:rPr lang="tr-TR" sz="2000" dirty="0"/>
              <a:t> Derin Pekiştirmeli Öğrenme, bir ajanın çevresel durumları gözlemleyerek eylemlerini optimize etmeyi amaçlayan bir öğrenme yöntemidir. </a:t>
            </a:r>
          </a:p>
          <a:p>
            <a:pPr marL="342900" indent="-342900">
              <a:buFont typeface="Arial" panose="020B0604020202020204" pitchFamily="34" charset="0"/>
              <a:buChar char="•"/>
            </a:pPr>
            <a:r>
              <a:rPr lang="tr-TR" sz="2000" b="1" dirty="0"/>
              <a:t>Kullanım Alanı:</a:t>
            </a:r>
            <a:r>
              <a:rPr lang="tr-TR" sz="2000" dirty="0"/>
              <a:t> Derin Pekiştirmeli Öğrenme, oyun stratejileri, robotik kontrol, finansal ticaret, otomatik araçlar ve daha birçok alanda uygulanabilir.</a:t>
            </a:r>
          </a:p>
          <a:p>
            <a:pPr marL="342900" indent="-342900">
              <a:buFont typeface="Arial" panose="020B0604020202020204" pitchFamily="34" charset="0"/>
              <a:buChar char="•"/>
            </a:pPr>
            <a:r>
              <a:rPr lang="tr-TR" sz="2000" b="1" dirty="0"/>
              <a:t>Örnek:</a:t>
            </a:r>
            <a:r>
              <a:rPr lang="tr-TR" sz="2000" dirty="0"/>
              <a:t> Bir derin pekiştirmeli öğrenme modeli, bir otonom aracın çevresini algılayarak güvenli bir şekilde yön bulmasını ve trafik koşullarına uygun hareket etmesini sağlamak için kullanılabilir.</a:t>
            </a:r>
            <a:endParaRPr lang="tr-TR" sz="2400" dirty="0"/>
          </a:p>
        </p:txBody>
      </p:sp>
      <p:pic>
        <p:nvPicPr>
          <p:cNvPr id="8194" name="Picture 2" descr="Structural diagram of Deep Reinforcement Learning | Download Scientific  Diagram">
            <a:extLst>
              <a:ext uri="{FF2B5EF4-FFF2-40B4-BE49-F238E27FC236}">
                <a16:creationId xmlns:a16="http://schemas.microsoft.com/office/drawing/2014/main" id="{848E392E-AE80-3691-49F6-E00B66A46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735" y="3629903"/>
            <a:ext cx="3882530" cy="2626775"/>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2219E44A-D88D-D74F-52E4-4F98209A5246}"/>
              </a:ext>
            </a:extLst>
          </p:cNvPr>
          <p:cNvSpPr txBox="1"/>
          <p:nvPr/>
        </p:nvSpPr>
        <p:spPr>
          <a:xfrm>
            <a:off x="4154735" y="6310012"/>
            <a:ext cx="4595860" cy="338554"/>
          </a:xfrm>
          <a:prstGeom prst="rect">
            <a:avLst/>
          </a:prstGeom>
          <a:noFill/>
        </p:spPr>
        <p:txBody>
          <a:bodyPr wrap="square">
            <a:spAutoFit/>
          </a:bodyPr>
          <a:lstStyle/>
          <a:p>
            <a:r>
              <a:rPr lang="tr-TR" sz="800" dirty="0"/>
              <a:t>Referans: https://www.researchgate.net/figure/Structural-diagram-of-Deep-Reinforcement-Learning_fig3_343036383</a:t>
            </a:r>
          </a:p>
        </p:txBody>
      </p:sp>
    </p:spTree>
    <p:extLst>
      <p:ext uri="{BB962C8B-B14F-4D97-AF65-F5344CB8AC3E}">
        <p14:creationId xmlns:p14="http://schemas.microsoft.com/office/powerpoint/2010/main" val="3031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Pekiştirmeli Öğrenme Gerçek Hayat Problemi</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a:t>Robot ile Nesne Tespiti </a:t>
            </a:r>
          </a:p>
        </p:txBody>
      </p:sp>
      <p:pic>
        <p:nvPicPr>
          <p:cNvPr id="3" name="Resim 2">
            <a:extLst>
              <a:ext uri="{FF2B5EF4-FFF2-40B4-BE49-F238E27FC236}">
                <a16:creationId xmlns:a16="http://schemas.microsoft.com/office/drawing/2014/main" id="{8CBFE140-1B93-E2F1-7721-C62AC105E8AA}"/>
              </a:ext>
            </a:extLst>
          </p:cNvPr>
          <p:cNvPicPr>
            <a:picLocks noChangeAspect="1"/>
          </p:cNvPicPr>
          <p:nvPr/>
        </p:nvPicPr>
        <p:blipFill>
          <a:blip r:embed="rId3"/>
          <a:stretch>
            <a:fillRect/>
          </a:stretch>
        </p:blipFill>
        <p:spPr>
          <a:xfrm>
            <a:off x="2092569" y="2239162"/>
            <a:ext cx="7903712" cy="4310494"/>
          </a:xfrm>
          <a:prstGeom prst="rect">
            <a:avLst/>
          </a:prstGeom>
        </p:spPr>
      </p:pic>
    </p:spTree>
    <p:extLst>
      <p:ext uri="{BB962C8B-B14F-4D97-AF65-F5344CB8AC3E}">
        <p14:creationId xmlns:p14="http://schemas.microsoft.com/office/powerpoint/2010/main" val="3140434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err="1">
                <a:latin typeface="+mn-lt"/>
              </a:rPr>
              <a:t>Transformers</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1938992"/>
          </a:xfrm>
          <a:prstGeom prst="rect">
            <a:avLst/>
          </a:prstGeom>
          <a:noFill/>
        </p:spPr>
        <p:txBody>
          <a:bodyPr wrap="square">
            <a:spAutoFit/>
          </a:bodyPr>
          <a:lstStyle/>
          <a:p>
            <a:pPr marL="342900" indent="-342900">
              <a:buFont typeface="Arial" panose="020B0604020202020204" pitchFamily="34" charset="0"/>
              <a:buChar char="•"/>
            </a:pPr>
            <a:r>
              <a:rPr lang="tr-TR" sz="2000" b="1" dirty="0"/>
              <a:t>Tanım:</a:t>
            </a:r>
            <a:r>
              <a:rPr lang="tr-TR" sz="2000" dirty="0"/>
              <a:t> </a:t>
            </a:r>
            <a:r>
              <a:rPr lang="tr-TR" sz="2000" dirty="0" err="1"/>
              <a:t>Transformerlar</a:t>
            </a:r>
            <a:r>
              <a:rPr lang="tr-TR" sz="2000" dirty="0"/>
              <a:t>, doğal dil işleme görevlerinde kullanılan bir dizi derin öğrenme modelini temsil eden bir yapıdır. </a:t>
            </a:r>
          </a:p>
          <a:p>
            <a:pPr marL="342900" indent="-342900">
              <a:buFont typeface="Arial" panose="020B0604020202020204" pitchFamily="34" charset="0"/>
              <a:buChar char="•"/>
            </a:pPr>
            <a:r>
              <a:rPr lang="tr-TR" sz="2000" b="1" dirty="0"/>
              <a:t>Kullanım Alanı:</a:t>
            </a:r>
            <a:r>
              <a:rPr lang="tr-TR" sz="2000" dirty="0"/>
              <a:t> </a:t>
            </a:r>
            <a:r>
              <a:rPr lang="tr-TR" sz="2000" dirty="0" err="1"/>
              <a:t>Transformers</a:t>
            </a:r>
            <a:r>
              <a:rPr lang="tr-TR" sz="2000" dirty="0"/>
              <a:t> modelleri, dil modelleme, metin çevirisi, metin sınıflandırma ve konuşma sentezi gibi çeşitli doğal dil işleme alanlarında yaygın olarak kullanılır.</a:t>
            </a:r>
          </a:p>
          <a:p>
            <a:pPr marL="342900" indent="-342900">
              <a:buFont typeface="Arial" panose="020B0604020202020204" pitchFamily="34" charset="0"/>
              <a:buChar char="•"/>
            </a:pPr>
            <a:r>
              <a:rPr lang="tr-TR" sz="2000" b="1" dirty="0"/>
              <a:t>Örnek:</a:t>
            </a:r>
            <a:r>
              <a:rPr lang="tr-TR" sz="2000" dirty="0"/>
              <a:t> Bir </a:t>
            </a:r>
            <a:r>
              <a:rPr lang="tr-TR" sz="2000" dirty="0" err="1"/>
              <a:t>Transformers</a:t>
            </a:r>
            <a:r>
              <a:rPr lang="tr-TR" sz="2000" dirty="0"/>
              <a:t> modeli, bir metindeki anlamsal bağlamları analiz ederek ve anlam çıkararak, metni başka bir dile çevirmek için kullanılabilir.</a:t>
            </a:r>
          </a:p>
        </p:txBody>
      </p:sp>
      <p:pic>
        <p:nvPicPr>
          <p:cNvPr id="3" name="Resim 2">
            <a:extLst>
              <a:ext uri="{FF2B5EF4-FFF2-40B4-BE49-F238E27FC236}">
                <a16:creationId xmlns:a16="http://schemas.microsoft.com/office/drawing/2014/main" id="{13D79E2F-6C11-108C-1203-44D9C981876F}"/>
              </a:ext>
            </a:extLst>
          </p:cNvPr>
          <p:cNvPicPr>
            <a:picLocks noChangeAspect="1"/>
          </p:cNvPicPr>
          <p:nvPr/>
        </p:nvPicPr>
        <p:blipFill>
          <a:blip r:embed="rId3"/>
          <a:stretch>
            <a:fillRect/>
          </a:stretch>
        </p:blipFill>
        <p:spPr>
          <a:xfrm rot="5400000">
            <a:off x="4507074" y="3054680"/>
            <a:ext cx="3074701" cy="4311650"/>
          </a:xfrm>
          <a:prstGeom prst="rect">
            <a:avLst/>
          </a:prstGeom>
        </p:spPr>
      </p:pic>
      <p:sp>
        <p:nvSpPr>
          <p:cNvPr id="5" name="Metin kutusu 4">
            <a:extLst>
              <a:ext uri="{FF2B5EF4-FFF2-40B4-BE49-F238E27FC236}">
                <a16:creationId xmlns:a16="http://schemas.microsoft.com/office/drawing/2014/main" id="{B9A82520-EC07-34BE-1F83-2AB5B8BEEBDF}"/>
              </a:ext>
            </a:extLst>
          </p:cNvPr>
          <p:cNvSpPr txBox="1"/>
          <p:nvPr/>
        </p:nvSpPr>
        <p:spPr>
          <a:xfrm>
            <a:off x="3888599" y="6642556"/>
            <a:ext cx="6096000" cy="215444"/>
          </a:xfrm>
          <a:prstGeom prst="rect">
            <a:avLst/>
          </a:prstGeom>
          <a:noFill/>
        </p:spPr>
        <p:txBody>
          <a:bodyPr wrap="square">
            <a:spAutoFit/>
          </a:bodyPr>
          <a:lstStyle/>
          <a:p>
            <a:r>
              <a:rPr lang="tr-TR" sz="800" dirty="0"/>
              <a:t>https://medium.com/inside-machine-learning/what-is-a-transformer-d07dd1fbec04</a:t>
            </a:r>
          </a:p>
        </p:txBody>
      </p:sp>
    </p:spTree>
    <p:extLst>
      <p:ext uri="{BB962C8B-B14F-4D97-AF65-F5344CB8AC3E}">
        <p14:creationId xmlns:p14="http://schemas.microsoft.com/office/powerpoint/2010/main" val="252239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1632998" cy="1266722"/>
          </a:xfrm>
        </p:spPr>
        <p:txBody>
          <a:bodyPr>
            <a:noAutofit/>
          </a:bodyPr>
          <a:lstStyle/>
          <a:p>
            <a:r>
              <a:rPr lang="tr-TR" sz="4000" b="1" dirty="0">
                <a:latin typeface="+mn-lt"/>
              </a:rPr>
              <a:t>Derin Öğrenme Yolculuğumuzu Nasıl Tamamlayacağız?</a:t>
            </a:r>
            <a:endParaRPr lang="en-US" sz="4000" b="1" dirty="0">
              <a:latin typeface="+mn-lt"/>
            </a:endParaRPr>
          </a:p>
        </p:txBody>
      </p:sp>
      <p:sp>
        <p:nvSpPr>
          <p:cNvPr id="11" name="Metin kutusu 10">
            <a:extLst>
              <a:ext uri="{FF2B5EF4-FFF2-40B4-BE49-F238E27FC236}">
                <a16:creationId xmlns:a16="http://schemas.microsoft.com/office/drawing/2014/main" id="{EBA289D8-1325-C45C-8B37-54CE74FAF104}"/>
              </a:ext>
            </a:extLst>
          </p:cNvPr>
          <p:cNvSpPr txBox="1"/>
          <p:nvPr/>
        </p:nvSpPr>
        <p:spPr>
          <a:xfrm>
            <a:off x="559002" y="1647495"/>
            <a:ext cx="5536998" cy="1015663"/>
          </a:xfrm>
          <a:prstGeom prst="rect">
            <a:avLst/>
          </a:prstGeom>
          <a:noFill/>
        </p:spPr>
        <p:txBody>
          <a:bodyPr wrap="square">
            <a:spAutoFit/>
          </a:bodyPr>
          <a:lstStyle/>
          <a:p>
            <a:pPr marL="285750" indent="-285750">
              <a:buFont typeface="Arial" panose="020B0604020202020204" pitchFamily="34" charset="0"/>
              <a:buChar char="•"/>
            </a:pPr>
            <a:r>
              <a:rPr lang="tr-TR" sz="2000" dirty="0"/>
              <a:t>Detaylı Teorik Öğrenim</a:t>
            </a:r>
          </a:p>
          <a:p>
            <a:pPr marL="285750" indent="-285750">
              <a:buFont typeface="Arial" panose="020B0604020202020204" pitchFamily="34" charset="0"/>
              <a:buChar char="•"/>
            </a:pPr>
            <a:r>
              <a:rPr lang="tr-TR" sz="2000" dirty="0"/>
              <a:t>Kodlama ve Teknik Beceriler</a:t>
            </a:r>
          </a:p>
          <a:p>
            <a:endParaRPr lang="tr-TR" sz="2000" dirty="0"/>
          </a:p>
        </p:txBody>
      </p:sp>
      <p:sp>
        <p:nvSpPr>
          <p:cNvPr id="54" name="Metin kutusu 53">
            <a:extLst>
              <a:ext uri="{FF2B5EF4-FFF2-40B4-BE49-F238E27FC236}">
                <a16:creationId xmlns:a16="http://schemas.microsoft.com/office/drawing/2014/main" id="{B4D9CAB7-1972-FBA2-BFC7-82E67833BDA3}"/>
              </a:ext>
            </a:extLst>
          </p:cNvPr>
          <p:cNvSpPr txBox="1"/>
          <p:nvPr/>
        </p:nvSpPr>
        <p:spPr>
          <a:xfrm>
            <a:off x="6319575" y="1643642"/>
            <a:ext cx="5536998" cy="707886"/>
          </a:xfrm>
          <a:prstGeom prst="rect">
            <a:avLst/>
          </a:prstGeom>
          <a:noFill/>
        </p:spPr>
        <p:txBody>
          <a:bodyPr wrap="square">
            <a:spAutoFit/>
          </a:bodyPr>
          <a:lstStyle/>
          <a:p>
            <a:pPr marL="285750" indent="-285750">
              <a:buFont typeface="Arial" panose="020B0604020202020204" pitchFamily="34" charset="0"/>
              <a:buChar char="•"/>
            </a:pPr>
            <a:r>
              <a:rPr lang="tr-TR" sz="2000" dirty="0"/>
              <a:t>Proje ve Case </a:t>
            </a:r>
            <a:r>
              <a:rPr lang="tr-TR" sz="2000" dirty="0" err="1"/>
              <a:t>Study</a:t>
            </a:r>
            <a:r>
              <a:rPr lang="tr-TR" sz="2000" dirty="0"/>
              <a:t> ile Pratik Uygulama</a:t>
            </a:r>
          </a:p>
          <a:p>
            <a:pPr marL="285750" indent="-285750">
              <a:buFont typeface="Arial" panose="020B0604020202020204" pitchFamily="34" charset="0"/>
              <a:buChar char="•"/>
            </a:pPr>
            <a:r>
              <a:rPr lang="tr-TR" sz="2000" dirty="0"/>
              <a:t>İleri Düzey Konular, Araştırmalar ve AI Ürünleri</a:t>
            </a:r>
          </a:p>
        </p:txBody>
      </p:sp>
      <p:pic>
        <p:nvPicPr>
          <p:cNvPr id="1040" name="Picture 16" descr="Electronics | Free Full-Text | Theory-Guided Deep Learning Algorithms: An  Experimental Evaluation">
            <a:extLst>
              <a:ext uri="{FF2B5EF4-FFF2-40B4-BE49-F238E27FC236}">
                <a16:creationId xmlns:a16="http://schemas.microsoft.com/office/drawing/2014/main" id="{05C6054C-1AAA-EEFC-55EB-07A11E6915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570" y="2914217"/>
            <a:ext cx="2160665" cy="1568225"/>
          </a:xfrm>
          <a:prstGeom prst="rect">
            <a:avLst/>
          </a:prstGeom>
          <a:noFill/>
          <a:extLst>
            <a:ext uri="{909E8E84-426E-40DD-AFC4-6F175D3DCCD1}">
              <a14:hiddenFill xmlns:a14="http://schemas.microsoft.com/office/drawing/2010/main">
                <a:solidFill>
                  <a:srgbClr val="FFFFFF"/>
                </a:solidFill>
              </a14:hiddenFill>
            </a:ext>
          </a:extLst>
        </p:spPr>
      </p:pic>
      <p:pic>
        <p:nvPicPr>
          <p:cNvPr id="56" name="Resim 55">
            <a:extLst>
              <a:ext uri="{FF2B5EF4-FFF2-40B4-BE49-F238E27FC236}">
                <a16:creationId xmlns:a16="http://schemas.microsoft.com/office/drawing/2014/main" id="{6E9DCBF0-BFBE-0A3A-1274-A9670C94D87E}"/>
              </a:ext>
            </a:extLst>
          </p:cNvPr>
          <p:cNvPicPr>
            <a:picLocks noChangeAspect="1"/>
          </p:cNvPicPr>
          <p:nvPr/>
        </p:nvPicPr>
        <p:blipFill>
          <a:blip r:embed="rId4"/>
          <a:stretch>
            <a:fillRect/>
          </a:stretch>
        </p:blipFill>
        <p:spPr>
          <a:xfrm>
            <a:off x="3327501" y="2914217"/>
            <a:ext cx="2148594" cy="1572942"/>
          </a:xfrm>
          <a:prstGeom prst="rect">
            <a:avLst/>
          </a:prstGeom>
        </p:spPr>
      </p:pic>
      <p:sp>
        <p:nvSpPr>
          <p:cNvPr id="58" name="Metin kutusu 57">
            <a:extLst>
              <a:ext uri="{FF2B5EF4-FFF2-40B4-BE49-F238E27FC236}">
                <a16:creationId xmlns:a16="http://schemas.microsoft.com/office/drawing/2014/main" id="{827BF1C2-935D-A69A-0A26-75822E3CA2CA}"/>
              </a:ext>
            </a:extLst>
          </p:cNvPr>
          <p:cNvSpPr txBox="1"/>
          <p:nvPr/>
        </p:nvSpPr>
        <p:spPr>
          <a:xfrm>
            <a:off x="4478505" y="6150114"/>
            <a:ext cx="6093912" cy="707886"/>
          </a:xfrm>
          <a:prstGeom prst="rect">
            <a:avLst/>
          </a:prstGeom>
          <a:noFill/>
        </p:spPr>
        <p:txBody>
          <a:bodyPr wrap="square">
            <a:spAutoFit/>
          </a:bodyPr>
          <a:lstStyle/>
          <a:p>
            <a:r>
              <a:rPr lang="tr-TR" sz="800" dirty="0">
                <a:hlinkClick r:id="rId5">
                  <a:extLst>
                    <a:ext uri="{A12FA001-AC4F-418D-AE19-62706E023703}">
                      <ahyp:hlinkClr xmlns:ahyp="http://schemas.microsoft.com/office/drawing/2018/hyperlinkcolor" val="tx"/>
                    </a:ext>
                  </a:extLst>
                </a:hlinkClick>
              </a:rPr>
              <a:t>https://www.linkedin.com/pulse/why-deep-learning-good-coding-fathom-health/</a:t>
            </a:r>
            <a:endParaRPr lang="tr-TR" sz="800" dirty="0"/>
          </a:p>
          <a:p>
            <a:r>
              <a:rPr lang="tr-TR" sz="800" dirty="0">
                <a:hlinkClick r:id="rId6">
                  <a:extLst>
                    <a:ext uri="{A12FA001-AC4F-418D-AE19-62706E023703}">
                      <ahyp:hlinkClr xmlns:ahyp="http://schemas.microsoft.com/office/drawing/2018/hyperlinkcolor" val="tx"/>
                    </a:ext>
                  </a:extLst>
                </a:hlinkClick>
              </a:rPr>
              <a:t>https://favtutor.com/blogs/deep-learning-projects-for-beginners</a:t>
            </a:r>
            <a:endParaRPr lang="tr-TR" sz="800" dirty="0"/>
          </a:p>
          <a:p>
            <a:r>
              <a:rPr lang="tr-TR" sz="800" dirty="0">
                <a:hlinkClick r:id="rId7">
                  <a:extLst>
                    <a:ext uri="{A12FA001-AC4F-418D-AE19-62706E023703}">
                      <ahyp:hlinkClr xmlns:ahyp="http://schemas.microsoft.com/office/drawing/2018/hyperlinkcolor" val="tx"/>
                    </a:ext>
                  </a:extLst>
                </a:hlinkClick>
              </a:rPr>
              <a:t>https://www.iiot-world.com/industrial-iot/connected-industry/why-85-of-machine-learning-projects-fail/</a:t>
            </a:r>
            <a:endParaRPr lang="tr-TR" sz="800" dirty="0"/>
          </a:p>
          <a:p>
            <a:r>
              <a:rPr lang="tr-TR" sz="800" dirty="0"/>
              <a:t>https://www.mdpi.com/2079-9292/11/18/2850</a:t>
            </a:r>
          </a:p>
          <a:p>
            <a:endParaRPr lang="tr-TR" sz="800" dirty="0"/>
          </a:p>
        </p:txBody>
      </p:sp>
      <p:pic>
        <p:nvPicPr>
          <p:cNvPr id="60" name="Resim 59">
            <a:extLst>
              <a:ext uri="{FF2B5EF4-FFF2-40B4-BE49-F238E27FC236}">
                <a16:creationId xmlns:a16="http://schemas.microsoft.com/office/drawing/2014/main" id="{ADC9FC7B-9938-82B4-2CF2-A70903C3809D}"/>
              </a:ext>
            </a:extLst>
          </p:cNvPr>
          <p:cNvPicPr>
            <a:picLocks noChangeAspect="1"/>
          </p:cNvPicPr>
          <p:nvPr/>
        </p:nvPicPr>
        <p:blipFill>
          <a:blip r:embed="rId8"/>
          <a:stretch>
            <a:fillRect/>
          </a:stretch>
        </p:blipFill>
        <p:spPr>
          <a:xfrm>
            <a:off x="6188833" y="2864833"/>
            <a:ext cx="2673256" cy="1617609"/>
          </a:xfrm>
          <a:prstGeom prst="rect">
            <a:avLst/>
          </a:prstGeom>
        </p:spPr>
      </p:pic>
      <p:pic>
        <p:nvPicPr>
          <p:cNvPr id="1044" name="Picture 20" descr="Why 85% of Machine Learning Projects Fail - How to Avoid This – IIoT World">
            <a:extLst>
              <a:ext uri="{FF2B5EF4-FFF2-40B4-BE49-F238E27FC236}">
                <a16:creationId xmlns:a16="http://schemas.microsoft.com/office/drawing/2014/main" id="{C9E028B7-F9E8-8E79-AB91-629716CE705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81995" y="2963042"/>
            <a:ext cx="2430532" cy="147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71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err="1">
                <a:latin typeface="+mn-lt"/>
              </a:rPr>
              <a:t>Transformers</a:t>
            </a:r>
            <a:r>
              <a:rPr lang="tr-TR" sz="4000" b="1" dirty="0">
                <a:latin typeface="+mn-lt"/>
              </a:rPr>
              <a:t> Gerçek Hayat Problemi</a:t>
            </a:r>
            <a:endParaRPr lang="en-US" sz="4000" b="1" dirty="0">
              <a:latin typeface="+mn-lt"/>
            </a:endParaRPr>
          </a:p>
        </p:txBody>
      </p:sp>
      <p:sp>
        <p:nvSpPr>
          <p:cNvPr id="7" name="Metin kutusu 6">
            <a:extLst>
              <a:ext uri="{FF2B5EF4-FFF2-40B4-BE49-F238E27FC236}">
                <a16:creationId xmlns:a16="http://schemas.microsoft.com/office/drawing/2014/main" id="{AF45545A-F29A-1818-B064-3AE4B517B14D}"/>
              </a:ext>
            </a:extLst>
          </p:cNvPr>
          <p:cNvSpPr txBox="1"/>
          <p:nvPr/>
        </p:nvSpPr>
        <p:spPr>
          <a:xfrm>
            <a:off x="559002" y="1647495"/>
            <a:ext cx="11270278" cy="400110"/>
          </a:xfrm>
          <a:prstGeom prst="rect">
            <a:avLst/>
          </a:prstGeom>
          <a:noFill/>
        </p:spPr>
        <p:txBody>
          <a:bodyPr wrap="square">
            <a:spAutoFit/>
          </a:bodyPr>
          <a:lstStyle/>
          <a:p>
            <a:pPr marL="342900" indent="-342900">
              <a:buFont typeface="Arial" panose="020B0604020202020204" pitchFamily="34" charset="0"/>
              <a:buChar char="•"/>
            </a:pPr>
            <a:r>
              <a:rPr lang="tr-TR" sz="2000" dirty="0" err="1"/>
              <a:t>İngilizce’den</a:t>
            </a:r>
            <a:r>
              <a:rPr lang="tr-TR" sz="2000" dirty="0"/>
              <a:t> </a:t>
            </a:r>
            <a:r>
              <a:rPr lang="tr-TR" sz="2000" dirty="0" err="1"/>
              <a:t>Çince’ye</a:t>
            </a:r>
            <a:r>
              <a:rPr lang="tr-TR" sz="2000" dirty="0"/>
              <a:t> Otomatik Çeviri Sistemi</a:t>
            </a:r>
          </a:p>
        </p:txBody>
      </p:sp>
      <p:pic>
        <p:nvPicPr>
          <p:cNvPr id="4" name="Resim 3">
            <a:extLst>
              <a:ext uri="{FF2B5EF4-FFF2-40B4-BE49-F238E27FC236}">
                <a16:creationId xmlns:a16="http://schemas.microsoft.com/office/drawing/2014/main" id="{315FAEE3-27A5-884F-0979-40A5EB586E9A}"/>
              </a:ext>
            </a:extLst>
          </p:cNvPr>
          <p:cNvPicPr>
            <a:picLocks noChangeAspect="1"/>
          </p:cNvPicPr>
          <p:nvPr/>
        </p:nvPicPr>
        <p:blipFill>
          <a:blip r:embed="rId3"/>
          <a:stretch>
            <a:fillRect/>
          </a:stretch>
        </p:blipFill>
        <p:spPr>
          <a:xfrm>
            <a:off x="2115711" y="1988141"/>
            <a:ext cx="8156859" cy="4475904"/>
          </a:xfrm>
          <a:prstGeom prst="rect">
            <a:avLst/>
          </a:prstGeom>
        </p:spPr>
      </p:pic>
      <p:sp>
        <p:nvSpPr>
          <p:cNvPr id="9" name="Metin kutusu 8">
            <a:extLst>
              <a:ext uri="{FF2B5EF4-FFF2-40B4-BE49-F238E27FC236}">
                <a16:creationId xmlns:a16="http://schemas.microsoft.com/office/drawing/2014/main" id="{975B2B90-5545-CE3B-1EE9-348D28E5E7D0}"/>
              </a:ext>
            </a:extLst>
          </p:cNvPr>
          <p:cNvSpPr txBox="1"/>
          <p:nvPr/>
        </p:nvSpPr>
        <p:spPr>
          <a:xfrm>
            <a:off x="3980289" y="6464045"/>
            <a:ext cx="6096000" cy="215444"/>
          </a:xfrm>
          <a:prstGeom prst="rect">
            <a:avLst/>
          </a:prstGeom>
          <a:noFill/>
        </p:spPr>
        <p:txBody>
          <a:bodyPr wrap="square">
            <a:spAutoFit/>
          </a:bodyPr>
          <a:lstStyle/>
          <a:p>
            <a:r>
              <a:rPr lang="tr-TR" sz="800" dirty="0"/>
              <a:t>https://cuicaihao.com/the-annotated-transformer-english-to-chinese-translator/</a:t>
            </a:r>
          </a:p>
        </p:txBody>
      </p:sp>
    </p:spTree>
    <p:extLst>
      <p:ext uri="{BB962C8B-B14F-4D97-AF65-F5344CB8AC3E}">
        <p14:creationId xmlns:p14="http://schemas.microsoft.com/office/powerpoint/2010/main" val="16716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Derin Öğrenme Modellerinin Karşılaştırılması</a:t>
            </a:r>
            <a:endParaRPr lang="en-US" sz="4000" b="1" dirty="0">
              <a:latin typeface="+mn-lt"/>
            </a:endParaRPr>
          </a:p>
        </p:txBody>
      </p:sp>
      <p:graphicFrame>
        <p:nvGraphicFramePr>
          <p:cNvPr id="2" name="Tablo 1">
            <a:extLst>
              <a:ext uri="{FF2B5EF4-FFF2-40B4-BE49-F238E27FC236}">
                <a16:creationId xmlns:a16="http://schemas.microsoft.com/office/drawing/2014/main" id="{35DCC8E2-F11C-2739-A62B-0BD775A076DA}"/>
              </a:ext>
            </a:extLst>
          </p:cNvPr>
          <p:cNvGraphicFramePr>
            <a:graphicFrameLocks noGrp="1"/>
          </p:cNvGraphicFramePr>
          <p:nvPr>
            <p:extLst>
              <p:ext uri="{D42A27DB-BD31-4B8C-83A1-F6EECF244321}">
                <p14:modId xmlns:p14="http://schemas.microsoft.com/office/powerpoint/2010/main" val="760323289"/>
              </p:ext>
            </p:extLst>
          </p:nvPr>
        </p:nvGraphicFramePr>
        <p:xfrm>
          <a:off x="282818" y="1598893"/>
          <a:ext cx="11693280" cy="5119407"/>
        </p:xfrm>
        <a:graphic>
          <a:graphicData uri="http://schemas.openxmlformats.org/drawingml/2006/table">
            <a:tbl>
              <a:tblPr>
                <a:tableStyleId>{5940675A-B579-460E-94D1-54222C63F5DA}</a:tableStyleId>
              </a:tblPr>
              <a:tblGrid>
                <a:gridCol w="2219082">
                  <a:extLst>
                    <a:ext uri="{9D8B030D-6E8A-4147-A177-3AD203B41FA5}">
                      <a16:colId xmlns:a16="http://schemas.microsoft.com/office/drawing/2014/main" val="3620290342"/>
                    </a:ext>
                  </a:extLst>
                </a:gridCol>
                <a:gridCol w="2458230">
                  <a:extLst>
                    <a:ext uri="{9D8B030D-6E8A-4147-A177-3AD203B41FA5}">
                      <a16:colId xmlns:a16="http://schemas.microsoft.com/office/drawing/2014/main" val="3625684631"/>
                    </a:ext>
                  </a:extLst>
                </a:gridCol>
                <a:gridCol w="1783570">
                  <a:extLst>
                    <a:ext uri="{9D8B030D-6E8A-4147-A177-3AD203B41FA5}">
                      <a16:colId xmlns:a16="http://schemas.microsoft.com/office/drawing/2014/main" val="251039934"/>
                    </a:ext>
                  </a:extLst>
                </a:gridCol>
                <a:gridCol w="2400300">
                  <a:extLst>
                    <a:ext uri="{9D8B030D-6E8A-4147-A177-3AD203B41FA5}">
                      <a16:colId xmlns:a16="http://schemas.microsoft.com/office/drawing/2014/main" val="1900275078"/>
                    </a:ext>
                  </a:extLst>
                </a:gridCol>
                <a:gridCol w="2832098">
                  <a:extLst>
                    <a:ext uri="{9D8B030D-6E8A-4147-A177-3AD203B41FA5}">
                      <a16:colId xmlns:a16="http://schemas.microsoft.com/office/drawing/2014/main" val="1905338807"/>
                    </a:ext>
                  </a:extLst>
                </a:gridCol>
              </a:tblGrid>
              <a:tr h="219988">
                <a:tc>
                  <a:txBody>
                    <a:bodyPr/>
                    <a:lstStyle/>
                    <a:p>
                      <a:r>
                        <a:rPr lang="tr-TR" sz="1200" b="1" dirty="0"/>
                        <a:t>Model</a:t>
                      </a:r>
                      <a:endParaRPr lang="tr-TR" sz="1200" dirty="0"/>
                    </a:p>
                  </a:txBody>
                  <a:tcPr marL="30861" marR="30861" marT="15430" marB="15430" anchor="ctr"/>
                </a:tc>
                <a:tc>
                  <a:txBody>
                    <a:bodyPr/>
                    <a:lstStyle/>
                    <a:p>
                      <a:r>
                        <a:rPr lang="tr-TR" sz="1200" b="1"/>
                        <a:t>Kullanım Alanları</a:t>
                      </a:r>
                      <a:endParaRPr lang="tr-TR" sz="1200"/>
                    </a:p>
                  </a:txBody>
                  <a:tcPr marL="30861" marR="30861" marT="15430" marB="15430" anchor="ctr"/>
                </a:tc>
                <a:tc>
                  <a:txBody>
                    <a:bodyPr/>
                    <a:lstStyle/>
                    <a:p>
                      <a:r>
                        <a:rPr lang="tr-TR" sz="1200" b="1"/>
                        <a:t>Derinlik</a:t>
                      </a:r>
                      <a:endParaRPr lang="tr-TR" sz="1200"/>
                    </a:p>
                  </a:txBody>
                  <a:tcPr marL="30861" marR="30861" marT="15430" marB="15430" anchor="ctr"/>
                </a:tc>
                <a:tc>
                  <a:txBody>
                    <a:bodyPr/>
                    <a:lstStyle/>
                    <a:p>
                      <a:r>
                        <a:rPr lang="tr-TR" sz="1200" b="1"/>
                        <a:t>Kullanım Kolaylığı</a:t>
                      </a:r>
                      <a:endParaRPr lang="tr-TR" sz="1200"/>
                    </a:p>
                  </a:txBody>
                  <a:tcPr marL="30861" marR="30861" marT="15430" marB="15430" anchor="ctr"/>
                </a:tc>
                <a:tc>
                  <a:txBody>
                    <a:bodyPr/>
                    <a:lstStyle/>
                    <a:p>
                      <a:r>
                        <a:rPr lang="tr-TR" sz="1200" b="1"/>
                        <a:t>Özellikler</a:t>
                      </a:r>
                      <a:endParaRPr lang="tr-TR" sz="1200"/>
                    </a:p>
                  </a:txBody>
                  <a:tcPr marL="30861" marR="30861" marT="15430" marB="15430" anchor="ctr"/>
                </a:tc>
                <a:extLst>
                  <a:ext uri="{0D108BD9-81ED-4DB2-BD59-A6C34878D82A}">
                    <a16:rowId xmlns:a16="http://schemas.microsoft.com/office/drawing/2014/main" val="1888464542"/>
                  </a:ext>
                </a:extLst>
              </a:tr>
              <a:tr h="450869">
                <a:tc>
                  <a:txBody>
                    <a:bodyPr/>
                    <a:lstStyle/>
                    <a:p>
                      <a:r>
                        <a:rPr lang="tr-TR" sz="1200" b="1"/>
                        <a:t>Yapay Sinir Ağları (ANN)</a:t>
                      </a:r>
                      <a:endParaRPr lang="tr-TR" sz="1200"/>
                    </a:p>
                  </a:txBody>
                  <a:tcPr marL="30861" marR="30861" marT="15430" marB="15430" anchor="ctr"/>
                </a:tc>
                <a:tc>
                  <a:txBody>
                    <a:bodyPr/>
                    <a:lstStyle/>
                    <a:p>
                      <a:r>
                        <a:rPr lang="tr-TR" sz="1200"/>
                        <a:t>Genel sınıflandırma, regresyon, zaman serisi analizi</a:t>
                      </a:r>
                    </a:p>
                  </a:txBody>
                  <a:tcPr marL="30861" marR="30861" marT="15430" marB="15430" anchor="ctr"/>
                </a:tc>
                <a:tc>
                  <a:txBody>
                    <a:bodyPr/>
                    <a:lstStyle/>
                    <a:p>
                      <a:r>
                        <a:rPr lang="tr-TR" sz="1200"/>
                        <a:t>Genellikle sığ (5-20 katman)</a:t>
                      </a:r>
                    </a:p>
                  </a:txBody>
                  <a:tcPr marL="30861" marR="30861" marT="15430" marB="15430" anchor="ctr"/>
                </a:tc>
                <a:tc>
                  <a:txBody>
                    <a:bodyPr/>
                    <a:lstStyle/>
                    <a:p>
                      <a:r>
                        <a:rPr lang="tr-TR" sz="1200"/>
                        <a:t>Orta, temel bir yapı</a:t>
                      </a:r>
                    </a:p>
                  </a:txBody>
                  <a:tcPr marL="30861" marR="30861" marT="15430" marB="15430" anchor="ctr"/>
                </a:tc>
                <a:tc>
                  <a:txBody>
                    <a:bodyPr/>
                    <a:lstStyle/>
                    <a:p>
                      <a:r>
                        <a:rPr lang="tr-TR" sz="1200"/>
                        <a:t>Temel yapay sinir ağı, genellikle tamamen bağlı katmanlar</a:t>
                      </a:r>
                    </a:p>
                  </a:txBody>
                  <a:tcPr marL="30861" marR="30861" marT="15430" marB="15430" anchor="ctr"/>
                </a:tc>
                <a:extLst>
                  <a:ext uri="{0D108BD9-81ED-4DB2-BD59-A6C34878D82A}">
                    <a16:rowId xmlns:a16="http://schemas.microsoft.com/office/drawing/2014/main" val="3029952207"/>
                  </a:ext>
                </a:extLst>
              </a:tr>
              <a:tr h="450869">
                <a:tc>
                  <a:txBody>
                    <a:bodyPr/>
                    <a:lstStyle/>
                    <a:p>
                      <a:r>
                        <a:rPr lang="tr-TR" sz="1200" b="1" kern="1200" dirty="0" err="1">
                          <a:solidFill>
                            <a:schemeClr val="tx1"/>
                          </a:solidFill>
                          <a:latin typeface="+mn-lt"/>
                          <a:ea typeface="+mn-ea"/>
                          <a:cs typeface="+mn-cs"/>
                        </a:rPr>
                        <a:t>Evrişimsel</a:t>
                      </a:r>
                      <a:r>
                        <a:rPr lang="tr-TR" sz="1200" b="1" kern="1200" dirty="0">
                          <a:solidFill>
                            <a:schemeClr val="tx1"/>
                          </a:solidFill>
                          <a:latin typeface="+mn-lt"/>
                          <a:ea typeface="+mn-ea"/>
                          <a:cs typeface="+mn-cs"/>
                        </a:rPr>
                        <a:t> Sinir Ağları (CNN)</a:t>
                      </a:r>
                    </a:p>
                  </a:txBody>
                  <a:tcPr marL="30861" marR="30861" marT="15430" marB="15430" anchor="ctr"/>
                </a:tc>
                <a:tc>
                  <a:txBody>
                    <a:bodyPr/>
                    <a:lstStyle/>
                    <a:p>
                      <a:r>
                        <a:rPr lang="tr-TR" sz="1200"/>
                        <a:t>Görüntü sınıflandırma, nesne tespiti, görüntü segmentasyonu</a:t>
                      </a:r>
                    </a:p>
                  </a:txBody>
                  <a:tcPr marL="30861" marR="30861" marT="15430" marB="15430" anchor="ctr"/>
                </a:tc>
                <a:tc>
                  <a:txBody>
                    <a:bodyPr/>
                    <a:lstStyle/>
                    <a:p>
                      <a:r>
                        <a:rPr lang="tr-TR" sz="1200"/>
                        <a:t>Derin (10-100+ katman)</a:t>
                      </a:r>
                    </a:p>
                  </a:txBody>
                  <a:tcPr marL="30861" marR="30861" marT="15430" marB="15430" anchor="ctr"/>
                </a:tc>
                <a:tc>
                  <a:txBody>
                    <a:bodyPr/>
                    <a:lstStyle/>
                    <a:p>
                      <a:r>
                        <a:rPr lang="tr-TR" sz="1200"/>
                        <a:t>Yüksek, birçok kütüphane desteği</a:t>
                      </a:r>
                    </a:p>
                  </a:txBody>
                  <a:tcPr marL="30861" marR="30861" marT="15430" marB="15430" anchor="ctr"/>
                </a:tc>
                <a:tc>
                  <a:txBody>
                    <a:bodyPr/>
                    <a:lstStyle/>
                    <a:p>
                      <a:r>
                        <a:rPr lang="tr-TR" sz="1200"/>
                        <a:t>Konvolüsyon, havuzlama, derin özellik öğrenme</a:t>
                      </a:r>
                    </a:p>
                  </a:txBody>
                  <a:tcPr marL="30861" marR="30861" marT="15430" marB="15430" anchor="ctr"/>
                </a:tc>
                <a:extLst>
                  <a:ext uri="{0D108BD9-81ED-4DB2-BD59-A6C34878D82A}">
                    <a16:rowId xmlns:a16="http://schemas.microsoft.com/office/drawing/2014/main" val="4185151146"/>
                  </a:ext>
                </a:extLst>
              </a:tr>
              <a:tr h="408214">
                <a:tc>
                  <a:txBody>
                    <a:bodyPr/>
                    <a:lstStyle/>
                    <a:p>
                      <a:r>
                        <a:rPr lang="tr-TR" sz="1200" b="1" dirty="0"/>
                        <a:t>Tekrarlayan Sinir Ağları (RNN)</a:t>
                      </a:r>
                      <a:endParaRPr lang="tr-TR" sz="1200" dirty="0"/>
                    </a:p>
                  </a:txBody>
                  <a:tcPr marL="30861" marR="30861" marT="15430" marB="15430" anchor="ctr"/>
                </a:tc>
                <a:tc>
                  <a:txBody>
                    <a:bodyPr/>
                    <a:lstStyle/>
                    <a:p>
                      <a:r>
                        <a:rPr lang="it-IT" sz="1200"/>
                        <a:t>Zaman serisi analizi, dil modelleme, konuşma tanıma</a:t>
                      </a:r>
                    </a:p>
                  </a:txBody>
                  <a:tcPr marL="30861" marR="30861" marT="15430" marB="15430" anchor="ctr"/>
                </a:tc>
                <a:tc>
                  <a:txBody>
                    <a:bodyPr/>
                    <a:lstStyle/>
                    <a:p>
                      <a:r>
                        <a:rPr lang="tr-TR" sz="1200"/>
                        <a:t>Orta (10-50 katman)</a:t>
                      </a:r>
                    </a:p>
                  </a:txBody>
                  <a:tcPr marL="30861" marR="30861" marT="15430" marB="15430" anchor="ctr"/>
                </a:tc>
                <a:tc>
                  <a:txBody>
                    <a:bodyPr/>
                    <a:lstStyle/>
                    <a:p>
                      <a:r>
                        <a:rPr lang="tr-TR" sz="1200"/>
                        <a:t>Orta, dil modeli ve sekans işleme</a:t>
                      </a:r>
                    </a:p>
                  </a:txBody>
                  <a:tcPr marL="30861" marR="30861" marT="15430" marB="15430" anchor="ctr"/>
                </a:tc>
                <a:tc>
                  <a:txBody>
                    <a:bodyPr/>
                    <a:lstStyle/>
                    <a:p>
                      <a:r>
                        <a:rPr lang="tr-TR" sz="1200"/>
                        <a:t>Zaman bağımlılığı, sıralı veri işleme</a:t>
                      </a:r>
                    </a:p>
                  </a:txBody>
                  <a:tcPr marL="30861" marR="30861" marT="15430" marB="15430" anchor="ctr"/>
                </a:tc>
                <a:extLst>
                  <a:ext uri="{0D108BD9-81ED-4DB2-BD59-A6C34878D82A}">
                    <a16:rowId xmlns:a16="http://schemas.microsoft.com/office/drawing/2014/main" val="2239820350"/>
                  </a:ext>
                </a:extLst>
              </a:tr>
              <a:tr h="596440">
                <a:tc>
                  <a:txBody>
                    <a:bodyPr/>
                    <a:lstStyle/>
                    <a:p>
                      <a:r>
                        <a:rPr lang="tr-TR" sz="1200" b="1"/>
                        <a:t>Uzun Kısa Süreli Bellek (LSTM)</a:t>
                      </a:r>
                      <a:endParaRPr lang="tr-TR" sz="1200"/>
                    </a:p>
                  </a:txBody>
                  <a:tcPr marL="30861" marR="30861" marT="15430" marB="15430" anchor="ctr"/>
                </a:tc>
                <a:tc>
                  <a:txBody>
                    <a:bodyPr/>
                    <a:lstStyle/>
                    <a:p>
                      <a:r>
                        <a:rPr lang="tr-TR" sz="1200"/>
                        <a:t>Zaman serisi tahmini, dil modelleme, konuşma tanıma</a:t>
                      </a:r>
                    </a:p>
                  </a:txBody>
                  <a:tcPr marL="30861" marR="30861" marT="15430" marB="15430" anchor="ctr"/>
                </a:tc>
                <a:tc>
                  <a:txBody>
                    <a:bodyPr/>
                    <a:lstStyle/>
                    <a:p>
                      <a:r>
                        <a:rPr lang="tr-TR" sz="1200"/>
                        <a:t>Derin (10-50+ katman)</a:t>
                      </a:r>
                    </a:p>
                  </a:txBody>
                  <a:tcPr marL="30861" marR="30861" marT="15430" marB="15430" anchor="ctr"/>
                </a:tc>
                <a:tc>
                  <a:txBody>
                    <a:bodyPr/>
                    <a:lstStyle/>
                    <a:p>
                      <a:r>
                        <a:rPr lang="tr-TR" sz="1200" dirty="0"/>
                        <a:t>Orta, </a:t>
                      </a:r>
                      <a:r>
                        <a:rPr lang="tr-TR" sz="1200" dirty="0" err="1"/>
                        <a:t>RNN'lerin</a:t>
                      </a:r>
                      <a:r>
                        <a:rPr lang="tr-TR" sz="1200" dirty="0"/>
                        <a:t> geliştirilmiş hali</a:t>
                      </a:r>
                    </a:p>
                  </a:txBody>
                  <a:tcPr marL="30861" marR="30861" marT="15430" marB="15430" anchor="ctr"/>
                </a:tc>
                <a:tc>
                  <a:txBody>
                    <a:bodyPr/>
                    <a:lstStyle/>
                    <a:p>
                      <a:r>
                        <a:rPr lang="tr-TR" sz="1200"/>
                        <a:t>Uzun vadeli bağımlılıkları öğrenme, unutma ve hatırlama mekanizmaları</a:t>
                      </a:r>
                    </a:p>
                  </a:txBody>
                  <a:tcPr marL="30861" marR="30861" marT="15430" marB="15430" anchor="ctr"/>
                </a:tc>
                <a:extLst>
                  <a:ext uri="{0D108BD9-81ED-4DB2-BD59-A6C34878D82A}">
                    <a16:rowId xmlns:a16="http://schemas.microsoft.com/office/drawing/2014/main" val="3614669464"/>
                  </a:ext>
                </a:extLst>
              </a:tr>
              <a:tr h="408214">
                <a:tc>
                  <a:txBody>
                    <a:bodyPr/>
                    <a:lstStyle/>
                    <a:p>
                      <a:r>
                        <a:rPr lang="tr-TR" sz="1200" b="1"/>
                        <a:t>Çekişmeli Üretici Ağlar (GANs)</a:t>
                      </a:r>
                      <a:endParaRPr lang="tr-TR" sz="1200"/>
                    </a:p>
                  </a:txBody>
                  <a:tcPr marL="30861" marR="30861" marT="15430" marB="15430" anchor="ctr"/>
                </a:tc>
                <a:tc>
                  <a:txBody>
                    <a:bodyPr/>
                    <a:lstStyle/>
                    <a:p>
                      <a:r>
                        <a:rPr lang="tr-TR" sz="1200"/>
                        <a:t>Görüntü sentezi, veri artırma, yaratıcı içerik üretimi</a:t>
                      </a:r>
                    </a:p>
                  </a:txBody>
                  <a:tcPr marL="30861" marR="30861" marT="15430" marB="15430" anchor="ctr"/>
                </a:tc>
                <a:tc>
                  <a:txBody>
                    <a:bodyPr/>
                    <a:lstStyle/>
                    <a:p>
                      <a:r>
                        <a:rPr lang="tr-TR" sz="1200"/>
                        <a:t>Derin (genellikle 2-10 katman)</a:t>
                      </a:r>
                    </a:p>
                  </a:txBody>
                  <a:tcPr marL="30861" marR="30861" marT="15430" marB="15430" anchor="ctr"/>
                </a:tc>
                <a:tc>
                  <a:txBody>
                    <a:bodyPr/>
                    <a:lstStyle/>
                    <a:p>
                      <a:r>
                        <a:rPr lang="tr-TR" sz="1200"/>
                        <a:t>Zor, deneme yanılma gerektirebilir</a:t>
                      </a:r>
                    </a:p>
                  </a:txBody>
                  <a:tcPr marL="30861" marR="30861" marT="15430" marB="15430" anchor="ctr"/>
                </a:tc>
                <a:tc>
                  <a:txBody>
                    <a:bodyPr/>
                    <a:lstStyle/>
                    <a:p>
                      <a:r>
                        <a:rPr lang="it-IT" sz="1200"/>
                        <a:t>Üretici ve ayırt edici ağlar, veri üretimi</a:t>
                      </a:r>
                    </a:p>
                  </a:txBody>
                  <a:tcPr marL="30861" marR="30861" marT="15430" marB="15430" anchor="ctr"/>
                </a:tc>
                <a:extLst>
                  <a:ext uri="{0D108BD9-81ED-4DB2-BD59-A6C34878D82A}">
                    <a16:rowId xmlns:a16="http://schemas.microsoft.com/office/drawing/2014/main" val="2236169045"/>
                  </a:ext>
                </a:extLst>
              </a:tr>
              <a:tr h="450869">
                <a:tc>
                  <a:txBody>
                    <a:bodyPr/>
                    <a:lstStyle/>
                    <a:p>
                      <a:r>
                        <a:rPr lang="tr-TR" sz="1200" b="1"/>
                        <a:t>Derin Pekiştirmeli Öğrenme (DRL)</a:t>
                      </a:r>
                      <a:endParaRPr lang="tr-TR" sz="1200"/>
                    </a:p>
                  </a:txBody>
                  <a:tcPr marL="30861" marR="30861" marT="15430" marB="15430" anchor="ctr"/>
                </a:tc>
                <a:tc>
                  <a:txBody>
                    <a:bodyPr/>
                    <a:lstStyle/>
                    <a:p>
                      <a:r>
                        <a:rPr lang="tr-TR" sz="1200"/>
                        <a:t>Oyun stratejileri, robotik kontrol, otonom araçlar</a:t>
                      </a:r>
                    </a:p>
                  </a:txBody>
                  <a:tcPr marL="30861" marR="30861" marT="15430" marB="15430" anchor="ctr"/>
                </a:tc>
                <a:tc>
                  <a:txBody>
                    <a:bodyPr/>
                    <a:lstStyle/>
                    <a:p>
                      <a:r>
                        <a:rPr lang="tr-TR" sz="1200"/>
                        <a:t>Derin (10-100+ katman)</a:t>
                      </a:r>
                    </a:p>
                  </a:txBody>
                  <a:tcPr marL="30861" marR="30861" marT="15430" marB="15430" anchor="ctr"/>
                </a:tc>
                <a:tc>
                  <a:txBody>
                    <a:bodyPr/>
                    <a:lstStyle/>
                    <a:p>
                      <a:r>
                        <a:rPr lang="tr-TR" sz="1200"/>
                        <a:t>Zor, genellikle çok sayıda parametre</a:t>
                      </a:r>
                    </a:p>
                  </a:txBody>
                  <a:tcPr marL="30861" marR="30861" marT="15430" marB="15430" anchor="ctr"/>
                </a:tc>
                <a:tc>
                  <a:txBody>
                    <a:bodyPr/>
                    <a:lstStyle/>
                    <a:p>
                      <a:r>
                        <a:rPr lang="tr-TR" sz="1200"/>
                        <a:t>Çevresel geri bildirim ile öğrenme, eylem-ödül mekanizması</a:t>
                      </a:r>
                    </a:p>
                  </a:txBody>
                  <a:tcPr marL="30861" marR="30861" marT="15430" marB="15430" anchor="ctr"/>
                </a:tc>
                <a:extLst>
                  <a:ext uri="{0D108BD9-81ED-4DB2-BD59-A6C34878D82A}">
                    <a16:rowId xmlns:a16="http://schemas.microsoft.com/office/drawing/2014/main" val="915718677"/>
                  </a:ext>
                </a:extLst>
              </a:tr>
              <a:tr h="450869">
                <a:tc>
                  <a:txBody>
                    <a:bodyPr/>
                    <a:lstStyle/>
                    <a:p>
                      <a:r>
                        <a:rPr lang="tr-TR" sz="1200" b="1"/>
                        <a:t>Ön Düzenleyi Ağlar (SOMs)</a:t>
                      </a:r>
                      <a:endParaRPr lang="tr-TR" sz="1200"/>
                    </a:p>
                  </a:txBody>
                  <a:tcPr marL="30861" marR="30861" marT="15430" marB="15430" anchor="ctr"/>
                </a:tc>
                <a:tc>
                  <a:txBody>
                    <a:bodyPr/>
                    <a:lstStyle/>
                    <a:p>
                      <a:r>
                        <a:rPr lang="tr-TR" sz="1200"/>
                        <a:t>Veri görselleştirme, gruplama, desen tanıma</a:t>
                      </a:r>
                    </a:p>
                  </a:txBody>
                  <a:tcPr marL="30861" marR="30861" marT="15430" marB="15430" anchor="ctr"/>
                </a:tc>
                <a:tc>
                  <a:txBody>
                    <a:bodyPr/>
                    <a:lstStyle/>
                    <a:p>
                      <a:r>
                        <a:rPr lang="tr-TR" sz="1200"/>
                        <a:t>Sığ (genellikle 1-3 katman)</a:t>
                      </a:r>
                    </a:p>
                  </a:txBody>
                  <a:tcPr marL="30861" marR="30861" marT="15430" marB="15430" anchor="ctr"/>
                </a:tc>
                <a:tc>
                  <a:txBody>
                    <a:bodyPr/>
                    <a:lstStyle/>
                    <a:p>
                      <a:r>
                        <a:rPr lang="tr-TR" sz="1200"/>
                        <a:t>Kolay, görselleştirme odaklı</a:t>
                      </a:r>
                    </a:p>
                  </a:txBody>
                  <a:tcPr marL="30861" marR="30861" marT="15430" marB="15430" anchor="ctr"/>
                </a:tc>
                <a:tc>
                  <a:txBody>
                    <a:bodyPr/>
                    <a:lstStyle/>
                    <a:p>
                      <a:r>
                        <a:rPr lang="tr-TR" sz="1200"/>
                        <a:t>Benzerlik tabanlı kümeleme, düşük boyutlu veri haritalama</a:t>
                      </a:r>
                    </a:p>
                  </a:txBody>
                  <a:tcPr marL="30861" marR="30861" marT="15430" marB="15430" anchor="ctr"/>
                </a:tc>
                <a:extLst>
                  <a:ext uri="{0D108BD9-81ED-4DB2-BD59-A6C34878D82A}">
                    <a16:rowId xmlns:a16="http://schemas.microsoft.com/office/drawing/2014/main" val="2023698371"/>
                  </a:ext>
                </a:extLst>
              </a:tr>
              <a:tr h="408214">
                <a:tc>
                  <a:txBody>
                    <a:bodyPr/>
                    <a:lstStyle/>
                    <a:p>
                      <a:r>
                        <a:rPr lang="tr-TR" sz="1200" b="1"/>
                        <a:t>Radyal Temelli Fonksiyon Ağları (RBFNs)</a:t>
                      </a:r>
                      <a:endParaRPr lang="tr-TR" sz="1200"/>
                    </a:p>
                  </a:txBody>
                  <a:tcPr marL="30861" marR="30861" marT="15430" marB="15430" anchor="ctr"/>
                </a:tc>
                <a:tc>
                  <a:txBody>
                    <a:bodyPr/>
                    <a:lstStyle/>
                    <a:p>
                      <a:r>
                        <a:rPr lang="tr-TR" sz="1200"/>
                        <a:t>Tahmin, sınıflandırma, veri sıkıştırma</a:t>
                      </a:r>
                    </a:p>
                  </a:txBody>
                  <a:tcPr marL="30861" marR="30861" marT="15430" marB="15430" anchor="ctr"/>
                </a:tc>
                <a:tc>
                  <a:txBody>
                    <a:bodyPr/>
                    <a:lstStyle/>
                    <a:p>
                      <a:r>
                        <a:rPr lang="tr-TR" sz="1200"/>
                        <a:t>Orta (5-20 katman)</a:t>
                      </a:r>
                    </a:p>
                  </a:txBody>
                  <a:tcPr marL="30861" marR="30861" marT="15430" marB="15430" anchor="ctr"/>
                </a:tc>
                <a:tc>
                  <a:txBody>
                    <a:bodyPr/>
                    <a:lstStyle/>
                    <a:p>
                      <a:r>
                        <a:rPr lang="tr-TR" sz="1200"/>
                        <a:t>Orta, klasik yapılar</a:t>
                      </a:r>
                    </a:p>
                  </a:txBody>
                  <a:tcPr marL="30861" marR="30861" marT="15430" marB="15430" anchor="ctr"/>
                </a:tc>
                <a:tc>
                  <a:txBody>
                    <a:bodyPr/>
                    <a:lstStyle/>
                    <a:p>
                      <a:r>
                        <a:rPr lang="tr-TR" sz="1200"/>
                        <a:t>Radyal tabanlı çekirdek, lokalizasyon özelliği</a:t>
                      </a:r>
                    </a:p>
                  </a:txBody>
                  <a:tcPr marL="30861" marR="30861" marT="15430" marB="15430" anchor="ctr"/>
                </a:tc>
                <a:extLst>
                  <a:ext uri="{0D108BD9-81ED-4DB2-BD59-A6C34878D82A}">
                    <a16:rowId xmlns:a16="http://schemas.microsoft.com/office/drawing/2014/main" val="1997302654"/>
                  </a:ext>
                </a:extLst>
              </a:tr>
              <a:tr h="408214">
                <a:tc>
                  <a:txBody>
                    <a:bodyPr/>
                    <a:lstStyle/>
                    <a:p>
                      <a:r>
                        <a:rPr lang="tr-TR" sz="1200" b="1"/>
                        <a:t>Derin İnanç Ağları (DBNs)</a:t>
                      </a:r>
                      <a:endParaRPr lang="tr-TR" sz="1200"/>
                    </a:p>
                  </a:txBody>
                  <a:tcPr marL="30861" marR="30861" marT="15430" marB="15430" anchor="ctr"/>
                </a:tc>
                <a:tc>
                  <a:txBody>
                    <a:bodyPr/>
                    <a:lstStyle/>
                    <a:p>
                      <a:r>
                        <a:rPr lang="tr-TR" sz="1200"/>
                        <a:t>Görüntü tanıma, ses tanıma, doğal dil işleme</a:t>
                      </a:r>
                    </a:p>
                  </a:txBody>
                  <a:tcPr marL="30861" marR="30861" marT="15430" marB="15430" anchor="ctr"/>
                </a:tc>
                <a:tc>
                  <a:txBody>
                    <a:bodyPr/>
                    <a:lstStyle/>
                    <a:p>
                      <a:r>
                        <a:rPr lang="tr-TR" sz="1200"/>
                        <a:t>Derin (10-50 katman)</a:t>
                      </a:r>
                    </a:p>
                  </a:txBody>
                  <a:tcPr marL="30861" marR="30861" marT="15430" marB="15430" anchor="ctr"/>
                </a:tc>
                <a:tc>
                  <a:txBody>
                    <a:bodyPr/>
                    <a:lstStyle/>
                    <a:p>
                      <a:r>
                        <a:rPr lang="tr-TR" sz="1200"/>
                        <a:t>Orta, genellikle pre-training gerektirir</a:t>
                      </a:r>
                    </a:p>
                  </a:txBody>
                  <a:tcPr marL="30861" marR="30861" marT="15430" marB="15430" anchor="ctr"/>
                </a:tc>
                <a:tc>
                  <a:txBody>
                    <a:bodyPr/>
                    <a:lstStyle/>
                    <a:p>
                      <a:r>
                        <a:rPr lang="tr-TR" sz="1200"/>
                        <a:t>Katmanlı probabilistik model, öznitelik çıkarımı</a:t>
                      </a:r>
                    </a:p>
                  </a:txBody>
                  <a:tcPr marL="30861" marR="30861" marT="15430" marB="15430" anchor="ctr"/>
                </a:tc>
                <a:extLst>
                  <a:ext uri="{0D108BD9-81ED-4DB2-BD59-A6C34878D82A}">
                    <a16:rowId xmlns:a16="http://schemas.microsoft.com/office/drawing/2014/main" val="4248329349"/>
                  </a:ext>
                </a:extLst>
              </a:tr>
              <a:tr h="450869">
                <a:tc>
                  <a:txBody>
                    <a:bodyPr/>
                    <a:lstStyle/>
                    <a:p>
                      <a:r>
                        <a:rPr lang="tr-TR" sz="1200" b="1"/>
                        <a:t>Otomatik Kodlayıcılar (Autoencoders)</a:t>
                      </a:r>
                      <a:endParaRPr lang="tr-TR" sz="1200"/>
                    </a:p>
                  </a:txBody>
                  <a:tcPr marL="30861" marR="30861" marT="15430" marB="15430" anchor="ctr"/>
                </a:tc>
                <a:tc>
                  <a:txBody>
                    <a:bodyPr/>
                    <a:lstStyle/>
                    <a:p>
                      <a:r>
                        <a:rPr lang="tr-TR" sz="1200"/>
                        <a:t>Veri sıkıştırma, görüntü restorasyonu, boyut azaltma</a:t>
                      </a:r>
                    </a:p>
                  </a:txBody>
                  <a:tcPr marL="30861" marR="30861" marT="15430" marB="15430" anchor="ctr"/>
                </a:tc>
                <a:tc>
                  <a:txBody>
                    <a:bodyPr/>
                    <a:lstStyle/>
                    <a:p>
                      <a:r>
                        <a:rPr lang="tr-TR" sz="1200"/>
                        <a:t>Derin (5-20+ katman)</a:t>
                      </a:r>
                    </a:p>
                  </a:txBody>
                  <a:tcPr marL="30861" marR="30861" marT="15430" marB="15430" anchor="ctr"/>
                </a:tc>
                <a:tc>
                  <a:txBody>
                    <a:bodyPr/>
                    <a:lstStyle/>
                    <a:p>
                      <a:r>
                        <a:rPr lang="tr-TR" sz="1200"/>
                        <a:t>Orta, genellikle denetimsiz öğrenme</a:t>
                      </a:r>
                    </a:p>
                  </a:txBody>
                  <a:tcPr marL="30861" marR="30861" marT="15430" marB="15430" anchor="ctr"/>
                </a:tc>
                <a:tc>
                  <a:txBody>
                    <a:bodyPr/>
                    <a:lstStyle/>
                    <a:p>
                      <a:r>
                        <a:rPr lang="tr-TR" sz="1200"/>
                        <a:t>Veriyi sıkıştırma ve yeniden oluşturma</a:t>
                      </a:r>
                    </a:p>
                  </a:txBody>
                  <a:tcPr marL="30861" marR="30861" marT="15430" marB="15430" anchor="ctr"/>
                </a:tc>
                <a:extLst>
                  <a:ext uri="{0D108BD9-81ED-4DB2-BD59-A6C34878D82A}">
                    <a16:rowId xmlns:a16="http://schemas.microsoft.com/office/drawing/2014/main" val="919662248"/>
                  </a:ext>
                </a:extLst>
              </a:tr>
              <a:tr h="415778">
                <a:tc>
                  <a:txBody>
                    <a:bodyPr/>
                    <a:lstStyle/>
                    <a:p>
                      <a:r>
                        <a:rPr lang="tr-TR" sz="1200" b="1"/>
                        <a:t>Transformers</a:t>
                      </a:r>
                      <a:endParaRPr lang="tr-TR" sz="1200"/>
                    </a:p>
                  </a:txBody>
                  <a:tcPr marL="30861" marR="30861" marT="15430" marB="15430" anchor="ctr"/>
                </a:tc>
                <a:tc>
                  <a:txBody>
                    <a:bodyPr/>
                    <a:lstStyle/>
                    <a:p>
                      <a:r>
                        <a:rPr lang="tr-TR" sz="1200"/>
                        <a:t>Dil modelleme, çeviri, metin sınıflandırma, konuşma sentezi</a:t>
                      </a:r>
                    </a:p>
                  </a:txBody>
                  <a:tcPr marL="30861" marR="30861" marT="15430" marB="15430" anchor="ctr"/>
                </a:tc>
                <a:tc>
                  <a:txBody>
                    <a:bodyPr/>
                    <a:lstStyle/>
                    <a:p>
                      <a:r>
                        <a:rPr lang="tr-TR" sz="1200"/>
                        <a:t>Derin (10-100+ katman)</a:t>
                      </a:r>
                    </a:p>
                  </a:txBody>
                  <a:tcPr marL="30861" marR="30861" marT="15430" marB="15430" anchor="ctr"/>
                </a:tc>
                <a:tc>
                  <a:txBody>
                    <a:bodyPr/>
                    <a:lstStyle/>
                    <a:p>
                      <a:r>
                        <a:rPr lang="tr-TR" sz="1200"/>
                        <a:t>Yüksek, birçok güçlü kütüphane</a:t>
                      </a:r>
                    </a:p>
                  </a:txBody>
                  <a:tcPr marL="30861" marR="30861" marT="15430" marB="15430" anchor="ctr"/>
                </a:tc>
                <a:tc>
                  <a:txBody>
                    <a:bodyPr/>
                    <a:lstStyle/>
                    <a:p>
                      <a:r>
                        <a:rPr lang="tr-TR" sz="1200" dirty="0"/>
                        <a:t>Öz-dikkat mekanizması, paralel işlem, uzun vadeli bağımlılıkları öğrenme</a:t>
                      </a:r>
                    </a:p>
                  </a:txBody>
                  <a:tcPr marL="30861" marR="30861" marT="15430" marB="15430" anchor="ctr"/>
                </a:tc>
                <a:extLst>
                  <a:ext uri="{0D108BD9-81ED-4DB2-BD59-A6C34878D82A}">
                    <a16:rowId xmlns:a16="http://schemas.microsoft.com/office/drawing/2014/main" val="3325205674"/>
                  </a:ext>
                </a:extLst>
              </a:tr>
            </a:tbl>
          </a:graphicData>
        </a:graphic>
      </p:graphicFrame>
    </p:spTree>
    <p:extLst>
      <p:ext uri="{BB962C8B-B14F-4D97-AF65-F5344CB8AC3E}">
        <p14:creationId xmlns:p14="http://schemas.microsoft.com/office/powerpoint/2010/main" val="2248167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Yol Haritası Örneği - 1</a:t>
            </a:r>
            <a:endParaRPr lang="en-US" sz="4000" b="1" dirty="0">
              <a:latin typeface="+mn-lt"/>
            </a:endParaRPr>
          </a:p>
        </p:txBody>
      </p:sp>
      <p:sp>
        <p:nvSpPr>
          <p:cNvPr id="5" name="Metin kutusu 4">
            <a:extLst>
              <a:ext uri="{FF2B5EF4-FFF2-40B4-BE49-F238E27FC236}">
                <a16:creationId xmlns:a16="http://schemas.microsoft.com/office/drawing/2014/main" id="{15B9961E-0A4C-84E2-CBD2-568A28DEF609}"/>
              </a:ext>
            </a:extLst>
          </p:cNvPr>
          <p:cNvSpPr txBox="1"/>
          <p:nvPr/>
        </p:nvSpPr>
        <p:spPr>
          <a:xfrm>
            <a:off x="559002" y="1647495"/>
            <a:ext cx="11270278" cy="2862322"/>
          </a:xfrm>
          <a:prstGeom prst="rect">
            <a:avLst/>
          </a:prstGeom>
          <a:noFill/>
        </p:spPr>
        <p:txBody>
          <a:bodyPr wrap="square">
            <a:spAutoFit/>
          </a:bodyPr>
          <a:lstStyle/>
          <a:p>
            <a:pPr marL="285750" indent="-285750">
              <a:buFont typeface="Arial" panose="020B0604020202020204" pitchFamily="34" charset="0"/>
              <a:buChar char="•"/>
            </a:pPr>
            <a:r>
              <a:rPr lang="tr-TR" sz="2000" b="1" dirty="0"/>
              <a:t>Araç Tabela Tanıma Sistemi</a:t>
            </a:r>
          </a:p>
          <a:p>
            <a:pPr marL="285750" indent="-285750">
              <a:buFont typeface="Arial" panose="020B0604020202020204" pitchFamily="34" charset="0"/>
              <a:buChar char="•"/>
            </a:pPr>
            <a:r>
              <a:rPr lang="tr-TR" sz="2000" dirty="0"/>
              <a:t>Temel Programlama ve Veri Bilimi</a:t>
            </a:r>
          </a:p>
          <a:p>
            <a:pPr marL="285750" indent="-285750">
              <a:buFont typeface="Arial" panose="020B0604020202020204" pitchFamily="34" charset="0"/>
              <a:buChar char="•"/>
            </a:pPr>
            <a:r>
              <a:rPr lang="tr-TR" sz="2000" dirty="0"/>
              <a:t>Makine Öğrenmesi Temelleri</a:t>
            </a:r>
          </a:p>
          <a:p>
            <a:pPr marL="285750" indent="-285750">
              <a:buFont typeface="Arial" panose="020B0604020202020204" pitchFamily="34" charset="0"/>
              <a:buChar char="•"/>
            </a:pPr>
            <a:r>
              <a:rPr lang="tr-TR" sz="2000" dirty="0"/>
              <a:t>Veri Toplama ve Ön İşleme</a:t>
            </a:r>
          </a:p>
          <a:p>
            <a:pPr marL="285750" indent="-285750">
              <a:buFont typeface="Arial" panose="020B0604020202020204" pitchFamily="34" charset="0"/>
              <a:buChar char="•"/>
            </a:pPr>
            <a:r>
              <a:rPr lang="tr-TR" sz="2000" dirty="0"/>
              <a:t>Görüntü İşleme ve Bilgisayarla Görü</a:t>
            </a:r>
          </a:p>
          <a:p>
            <a:pPr marL="285750" indent="-285750">
              <a:buFont typeface="Arial" panose="020B0604020202020204" pitchFamily="34" charset="0"/>
              <a:buChar char="•"/>
            </a:pPr>
            <a:r>
              <a:rPr lang="tr-TR" sz="2000" dirty="0"/>
              <a:t>Derin Öğrenme ve Sinir Ağları</a:t>
            </a:r>
          </a:p>
          <a:p>
            <a:pPr marL="285750" indent="-285750">
              <a:buFont typeface="Arial" panose="020B0604020202020204" pitchFamily="34" charset="0"/>
              <a:buChar char="•"/>
            </a:pPr>
            <a:r>
              <a:rPr lang="tr-TR" sz="2000" dirty="0"/>
              <a:t>Model Eğitimi ve Testi</a:t>
            </a:r>
          </a:p>
          <a:p>
            <a:pPr marL="285750" indent="-285750">
              <a:buFont typeface="Arial" panose="020B0604020202020204" pitchFamily="34" charset="0"/>
              <a:buChar char="•"/>
            </a:pPr>
            <a:r>
              <a:rPr lang="tr-TR" sz="2000" dirty="0"/>
              <a:t>Uygulama Geliştirme ve Entegrasyon</a:t>
            </a:r>
          </a:p>
          <a:p>
            <a:pPr marL="285750" indent="-285750">
              <a:buFont typeface="Arial" panose="020B0604020202020204" pitchFamily="34" charset="0"/>
              <a:buChar char="•"/>
            </a:pPr>
            <a:r>
              <a:rPr lang="tr-TR" sz="2000" dirty="0"/>
              <a:t>Sonuçların Değerlendirilmesi ve İyileştirme</a:t>
            </a:r>
          </a:p>
        </p:txBody>
      </p:sp>
      <p:pic>
        <p:nvPicPr>
          <p:cNvPr id="7170" name="Picture 2" descr="Traffic Sign Recognition Calibration - Francis &amp; Sons Auto Glass ™">
            <a:extLst>
              <a:ext uri="{FF2B5EF4-FFF2-40B4-BE49-F238E27FC236}">
                <a16:creationId xmlns:a16="http://schemas.microsoft.com/office/drawing/2014/main" id="{21E5C8C5-9BC4-B4CA-5E1A-ED82239A7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985" y="1772118"/>
            <a:ext cx="6205295" cy="3462420"/>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76441DC3-2569-3BA6-DC3D-148C1B014BEC}"/>
              </a:ext>
            </a:extLst>
          </p:cNvPr>
          <p:cNvSpPr txBox="1"/>
          <p:nvPr/>
        </p:nvSpPr>
        <p:spPr>
          <a:xfrm>
            <a:off x="7531274" y="5315711"/>
            <a:ext cx="6093912" cy="215444"/>
          </a:xfrm>
          <a:prstGeom prst="rect">
            <a:avLst/>
          </a:prstGeom>
          <a:noFill/>
        </p:spPr>
        <p:txBody>
          <a:bodyPr wrap="square">
            <a:spAutoFit/>
          </a:bodyPr>
          <a:lstStyle/>
          <a:p>
            <a:r>
              <a:rPr lang="tr-TR" sz="800" dirty="0"/>
              <a:t>https://fnsautoglass.com/traffic-sign-recognition/</a:t>
            </a:r>
          </a:p>
        </p:txBody>
      </p:sp>
    </p:spTree>
    <p:extLst>
      <p:ext uri="{BB962C8B-B14F-4D97-AF65-F5344CB8AC3E}">
        <p14:creationId xmlns:p14="http://schemas.microsoft.com/office/powerpoint/2010/main" val="136353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Yol Haritası Örneği - 2</a:t>
            </a:r>
            <a:endParaRPr lang="en-US" sz="4000" b="1" dirty="0">
              <a:latin typeface="+mn-lt"/>
            </a:endParaRPr>
          </a:p>
        </p:txBody>
      </p:sp>
      <p:sp>
        <p:nvSpPr>
          <p:cNvPr id="5" name="Metin kutusu 4">
            <a:extLst>
              <a:ext uri="{FF2B5EF4-FFF2-40B4-BE49-F238E27FC236}">
                <a16:creationId xmlns:a16="http://schemas.microsoft.com/office/drawing/2014/main" id="{15B9961E-0A4C-84E2-CBD2-568A28DEF609}"/>
              </a:ext>
            </a:extLst>
          </p:cNvPr>
          <p:cNvSpPr txBox="1"/>
          <p:nvPr/>
        </p:nvSpPr>
        <p:spPr>
          <a:xfrm>
            <a:off x="559002" y="1647495"/>
            <a:ext cx="11270278" cy="2862322"/>
          </a:xfrm>
          <a:prstGeom prst="rect">
            <a:avLst/>
          </a:prstGeom>
          <a:noFill/>
        </p:spPr>
        <p:txBody>
          <a:bodyPr wrap="square">
            <a:spAutoFit/>
          </a:bodyPr>
          <a:lstStyle/>
          <a:p>
            <a:pPr marL="285750" indent="-285750">
              <a:buFont typeface="Arial" panose="020B0604020202020204" pitchFamily="34" charset="0"/>
              <a:buChar char="•"/>
            </a:pPr>
            <a:r>
              <a:rPr lang="tr-TR" sz="2000" b="1" dirty="0"/>
              <a:t>Akıllı Müze Asistanı</a:t>
            </a:r>
          </a:p>
          <a:p>
            <a:pPr marL="285750" indent="-285750">
              <a:buFont typeface="Arial" panose="020B0604020202020204" pitchFamily="34" charset="0"/>
              <a:buChar char="•"/>
            </a:pPr>
            <a:r>
              <a:rPr lang="tr-TR" sz="2000" dirty="0"/>
              <a:t>Temel Programlama ve Veri Bilimi</a:t>
            </a:r>
          </a:p>
          <a:p>
            <a:pPr marL="285750" indent="-285750">
              <a:buFont typeface="Arial" panose="020B0604020202020204" pitchFamily="34" charset="0"/>
              <a:buChar char="•"/>
            </a:pPr>
            <a:r>
              <a:rPr lang="tr-TR" sz="2000" dirty="0"/>
              <a:t>Doğal Dil İşleme (NLP) Temelleri</a:t>
            </a:r>
          </a:p>
          <a:p>
            <a:pPr marL="285750" indent="-285750">
              <a:buFont typeface="Arial" panose="020B0604020202020204" pitchFamily="34" charset="0"/>
              <a:buChar char="•"/>
            </a:pPr>
            <a:r>
              <a:rPr lang="tr-TR" sz="2000" dirty="0"/>
              <a:t>Ses İşleme ve Konuşma Tanıma</a:t>
            </a:r>
          </a:p>
          <a:p>
            <a:pPr marL="285750" indent="-285750">
              <a:buFont typeface="Arial" panose="020B0604020202020204" pitchFamily="34" charset="0"/>
              <a:buChar char="•"/>
            </a:pPr>
            <a:r>
              <a:rPr lang="tr-TR" sz="2000" dirty="0"/>
              <a:t>Doğal Dil Üretimi (NLG)</a:t>
            </a:r>
          </a:p>
          <a:p>
            <a:pPr marL="285750" indent="-285750">
              <a:buFont typeface="Arial" panose="020B0604020202020204" pitchFamily="34" charset="0"/>
              <a:buChar char="•"/>
            </a:pPr>
            <a:r>
              <a:rPr lang="tr-TR" sz="2000" dirty="0"/>
              <a:t>LLM (</a:t>
            </a:r>
            <a:r>
              <a:rPr lang="tr-TR" sz="2000" dirty="0" err="1"/>
              <a:t>Large</a:t>
            </a:r>
            <a:r>
              <a:rPr lang="tr-TR" sz="2000" dirty="0"/>
              <a:t> Language </a:t>
            </a:r>
            <a:r>
              <a:rPr lang="tr-TR" sz="2000" dirty="0" err="1"/>
              <a:t>Models</a:t>
            </a:r>
            <a:r>
              <a:rPr lang="tr-TR" sz="2000" dirty="0"/>
              <a:t>)</a:t>
            </a:r>
          </a:p>
          <a:p>
            <a:pPr marL="285750" indent="-285750">
              <a:buFont typeface="Arial" panose="020B0604020202020204" pitchFamily="34" charset="0"/>
              <a:buChar char="•"/>
            </a:pPr>
            <a:r>
              <a:rPr lang="tr-TR" sz="2000" dirty="0"/>
              <a:t>Müze İçeriği ve Bilgi Yönetimi</a:t>
            </a:r>
          </a:p>
          <a:p>
            <a:pPr marL="285750" indent="-285750">
              <a:buFont typeface="Arial" panose="020B0604020202020204" pitchFamily="34" charset="0"/>
              <a:buChar char="•"/>
            </a:pPr>
            <a:r>
              <a:rPr lang="tr-TR" sz="2000" dirty="0"/>
              <a:t>Kullanıcı Arayüzü ve Etkileşim Tasarımı</a:t>
            </a:r>
          </a:p>
          <a:p>
            <a:pPr marL="285750" indent="-285750">
              <a:buFont typeface="Arial" panose="020B0604020202020204" pitchFamily="34" charset="0"/>
              <a:buChar char="•"/>
            </a:pPr>
            <a:r>
              <a:rPr lang="tr-TR" sz="2000" dirty="0"/>
              <a:t>Uygulama Geliştirme ve Entegrasyon</a:t>
            </a:r>
          </a:p>
        </p:txBody>
      </p:sp>
      <p:sp>
        <p:nvSpPr>
          <p:cNvPr id="3" name="Metin kutusu 2">
            <a:extLst>
              <a:ext uri="{FF2B5EF4-FFF2-40B4-BE49-F238E27FC236}">
                <a16:creationId xmlns:a16="http://schemas.microsoft.com/office/drawing/2014/main" id="{F24DB581-26DC-B73C-31E8-E9A4354A4C8B}"/>
              </a:ext>
            </a:extLst>
          </p:cNvPr>
          <p:cNvSpPr txBox="1"/>
          <p:nvPr/>
        </p:nvSpPr>
        <p:spPr>
          <a:xfrm>
            <a:off x="7581378" y="5797559"/>
            <a:ext cx="6093912" cy="215444"/>
          </a:xfrm>
          <a:prstGeom prst="rect">
            <a:avLst/>
          </a:prstGeom>
          <a:noFill/>
        </p:spPr>
        <p:txBody>
          <a:bodyPr wrap="square">
            <a:spAutoFit/>
          </a:bodyPr>
          <a:lstStyle/>
          <a:p>
            <a:r>
              <a:rPr lang="tr-TR" sz="800" dirty="0"/>
              <a:t>https://muzeler.org/topkapi-sarayi-muzesi--713781</a:t>
            </a:r>
          </a:p>
        </p:txBody>
      </p:sp>
      <p:pic>
        <p:nvPicPr>
          <p:cNvPr id="8196" name="Picture 4" descr="Topkapı Sarayı Müzesi image">
            <a:extLst>
              <a:ext uri="{FF2B5EF4-FFF2-40B4-BE49-F238E27FC236}">
                <a16:creationId xmlns:a16="http://schemas.microsoft.com/office/drawing/2014/main" id="{70F40792-A828-8EBA-A21B-8B7F4ADC5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4425" y="1801157"/>
            <a:ext cx="5283896" cy="396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9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Eğitimi Nasıl İşleyeceğiz?</a:t>
            </a:r>
            <a:endParaRPr lang="en-US" sz="4000" b="1" dirty="0">
              <a:latin typeface="+mn-lt"/>
            </a:endParaRPr>
          </a:p>
        </p:txBody>
      </p:sp>
      <p:sp>
        <p:nvSpPr>
          <p:cNvPr id="5" name="Metin kutusu 4">
            <a:extLst>
              <a:ext uri="{FF2B5EF4-FFF2-40B4-BE49-F238E27FC236}">
                <a16:creationId xmlns:a16="http://schemas.microsoft.com/office/drawing/2014/main" id="{15B9961E-0A4C-84E2-CBD2-568A28DEF609}"/>
              </a:ext>
            </a:extLst>
          </p:cNvPr>
          <p:cNvSpPr txBox="1"/>
          <p:nvPr/>
        </p:nvSpPr>
        <p:spPr>
          <a:xfrm>
            <a:off x="559002" y="1647495"/>
            <a:ext cx="11270278" cy="1015663"/>
          </a:xfrm>
          <a:prstGeom prst="rect">
            <a:avLst/>
          </a:prstGeom>
          <a:noFill/>
        </p:spPr>
        <p:txBody>
          <a:bodyPr wrap="square">
            <a:spAutoFit/>
          </a:bodyPr>
          <a:lstStyle/>
          <a:p>
            <a:pPr marL="285750" indent="-285750">
              <a:buFont typeface="Arial" panose="020B0604020202020204" pitchFamily="34" charset="0"/>
              <a:buChar char="•"/>
            </a:pPr>
            <a:r>
              <a:rPr lang="tr-TR" sz="2000" dirty="0"/>
              <a:t>Teorik Bilgi</a:t>
            </a:r>
          </a:p>
          <a:p>
            <a:pPr marL="285750" indent="-285750">
              <a:buFont typeface="Arial" panose="020B0604020202020204" pitchFamily="34" charset="0"/>
              <a:buChar char="•"/>
            </a:pPr>
            <a:r>
              <a:rPr lang="tr-TR" sz="2000" dirty="0"/>
              <a:t>Güncel Trendler ve Yenilikler</a:t>
            </a:r>
          </a:p>
          <a:p>
            <a:pPr marL="285750" indent="-285750">
              <a:buFont typeface="Arial" panose="020B0604020202020204" pitchFamily="34" charset="0"/>
              <a:buChar char="•"/>
            </a:pPr>
            <a:r>
              <a:rPr lang="tr-TR" sz="2000" dirty="0"/>
              <a:t>Uygulamalı Projeler ve Pratik Çalışmalar Örneği</a:t>
            </a:r>
          </a:p>
        </p:txBody>
      </p:sp>
    </p:spTree>
    <p:extLst>
      <p:ext uri="{BB962C8B-B14F-4D97-AF65-F5344CB8AC3E}">
        <p14:creationId xmlns:p14="http://schemas.microsoft.com/office/powerpoint/2010/main" val="98787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nvGraphicFramePr>
        <p:xfrm>
          <a:off x="4929353" y="3321217"/>
          <a:ext cx="6126558" cy="1264918"/>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Derin Öğrenme</a:t>
                      </a:r>
                    </a:p>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Nedir?</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4436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3534</TotalTime>
  <Words>12015</Words>
  <Application>Microsoft Office PowerPoint</Application>
  <PresentationFormat>Geniş ekran</PresentationFormat>
  <Paragraphs>859</Paragraphs>
  <Slides>51</Slides>
  <Notes>51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51</vt:i4>
      </vt:variant>
    </vt:vector>
  </HeadingPairs>
  <TitlesOfParts>
    <vt:vector size="58" baseType="lpstr">
      <vt:lpstr>AmazonEmber</vt:lpstr>
      <vt:lpstr>AmazonEmberBold</vt:lpstr>
      <vt:lpstr>Arial</vt:lpstr>
      <vt:lpstr>Calibri</vt:lpstr>
      <vt:lpstr>Calibri Light</vt:lpstr>
      <vt:lpstr>Söhne</vt:lpstr>
      <vt:lpstr>Office Teması</vt:lpstr>
      <vt:lpstr>PowerPoint Sunusu</vt:lpstr>
      <vt:lpstr>PowerPoint Sunusu</vt:lpstr>
      <vt:lpstr>Derin Öğrenme Eğitimine Genel Bakış</vt:lpstr>
      <vt:lpstr>Derin Öğrenme Eğitiminde Neler Yapacağız?</vt:lpstr>
      <vt:lpstr>Derin Öğrenme Yolculuğumuzu Nasıl Tamamlayacağız?</vt:lpstr>
      <vt:lpstr>Yol Haritası Örneği - 1</vt:lpstr>
      <vt:lpstr>Yol Haritası Örneği - 2</vt:lpstr>
      <vt:lpstr>Eğitimi Nasıl İşleyeceğiz?</vt:lpstr>
      <vt:lpstr>PowerPoint Sunusu</vt:lpstr>
      <vt:lpstr>Derin Öğrenme Nedir?</vt:lpstr>
      <vt:lpstr>Derin Öğrenme Nedir?</vt:lpstr>
      <vt:lpstr>Derin Öğrenme Nasıl Çalışır?</vt:lpstr>
      <vt:lpstr>Derin Öğrenme Ağının Bileşenleri</vt:lpstr>
      <vt:lpstr>Derin Öğrenme Nasıl Öğrenir?</vt:lpstr>
      <vt:lpstr>Derin Öğrenme Donanım Gereksinimleri</vt:lpstr>
      <vt:lpstr>Derin Öğrenmenin Zorlukları</vt:lpstr>
      <vt:lpstr>PowerPoint Sunusu</vt:lpstr>
      <vt:lpstr>Derin Öğrenme Yöntemleri</vt:lpstr>
      <vt:lpstr>Derin Öğrenme Yöntemleri</vt:lpstr>
      <vt:lpstr>Yapay Sinir Ağları (ANN)</vt:lpstr>
      <vt:lpstr>Yapay Sinir Ağları (ANN)</vt:lpstr>
      <vt:lpstr>Yapay Sinir Ağları (ANN) Gerçek Hayat Problemi</vt:lpstr>
      <vt:lpstr>Evrişimsel Sinir Ağları (CNN)</vt:lpstr>
      <vt:lpstr>Evrişimsel Sinir Ağları (CNN)</vt:lpstr>
      <vt:lpstr>Evrişimsel Sinir Ağları (CNN) Gerçek Hayat Problemi</vt:lpstr>
      <vt:lpstr>Yinelemeli Sinir Ağları (RNN)</vt:lpstr>
      <vt:lpstr>Yinelemeli Sinir Ağları (RNN)</vt:lpstr>
      <vt:lpstr>Yinelemeli Sinir Ağları (RNN) Gerçek Hayat Problemi</vt:lpstr>
      <vt:lpstr>Uzun Kısa Süreli Bellek (LSTM)</vt:lpstr>
      <vt:lpstr>Uzun Kısa Süreli Bellek (LSTM)</vt:lpstr>
      <vt:lpstr>Uzun Kısa Süreli Bellek (LSTM) Gerçek Hayat Problemi</vt:lpstr>
      <vt:lpstr>Çekişmeli Üretici Ağlar (GANs)</vt:lpstr>
      <vt:lpstr>Çekişmeli Üretici Ağlar (GANs)</vt:lpstr>
      <vt:lpstr>Çekişmeli Üretici Ağlar (GANs) Gerçek Hayat Problemi</vt:lpstr>
      <vt:lpstr>Radyal Temelli Fonksiyon Ağları (RBFNs)</vt:lpstr>
      <vt:lpstr>RBFNs Gerçek Hayat Problemi</vt:lpstr>
      <vt:lpstr>Kendini Düzenleyen Haritalar (SOMs)</vt:lpstr>
      <vt:lpstr>SOMs Gerçek Hayat Problemi</vt:lpstr>
      <vt:lpstr>Derin İnanç Ağları (DBNs)</vt:lpstr>
      <vt:lpstr>Derin İnanç Ağları (DBNs) Gerçek Hayat Problemi</vt:lpstr>
      <vt:lpstr>Otomatik Kodlayıcılar (Auto Encoders)</vt:lpstr>
      <vt:lpstr>Otomatik Kodlayıcılar Gerçek Hayat Problemi</vt:lpstr>
      <vt:lpstr>Transfer Öğrenimi (Transfer Learning)</vt:lpstr>
      <vt:lpstr>Transfer Öğrenimi Gerçek Hayat Problemi</vt:lpstr>
      <vt:lpstr>Artık Ağlar (ResNets)</vt:lpstr>
      <vt:lpstr>Artık Ağlar (ResNets) Gerçek Hayat Problemi</vt:lpstr>
      <vt:lpstr>Derin Pekiştirmeli Öğrenme</vt:lpstr>
      <vt:lpstr>Derin Pekiştirmeli Öğrenme Gerçek Hayat Problemi</vt:lpstr>
      <vt:lpstr>Transformers</vt:lpstr>
      <vt:lpstr>Transformers Gerçek Hayat Problemi</vt:lpstr>
      <vt:lpstr>Derin Öğrenme Modellerinin Karşılaştırılması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Beni Oku</dc:title>
  <dc:creator>Zeynep CAN</dc:creator>
  <cp:lastModifiedBy>kaan can yılmaz</cp:lastModifiedBy>
  <cp:revision>853</cp:revision>
  <dcterms:created xsi:type="dcterms:W3CDTF">2023-06-02T12:55:49Z</dcterms:created>
  <dcterms:modified xsi:type="dcterms:W3CDTF">2025-01-25T10:06:24Z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jDocumentLabelXML">
    <vt:lpwstr>&lt;?xml version="1.0" encoding="us-ascii"?&gt;&lt;sisl xmlns:xsd="http://www.w3.org/2001/XMLSchema" xmlns:xsi="http://www.w3.org/2001/XMLSchema-instance" sislVersion="0" policy="06b88be1-581b-4ca2-b20f-13331b601e41" origin="userSelected" xmlns="http://www.boldonj</vt:lpwstr>
  </property>
  <property fmtid="{D5CDD505-2E9C-101B-9397-08002B2CF9AE}" pid="3" name="bjDocumentLabelXML-0">
    <vt:lpwstr>ames.com/2008/01/sie/internal/label"&gt;&lt;element uid="id_classification_unclassified" value="" /&gt;&lt;/sisl&gt;</vt:lpwstr>
  </property>
  <property fmtid="{D5CDD505-2E9C-101B-9397-08002B2CF9AE}" pid="4" name="bjLabelRefreshRequired">
    <vt:lpwstr>FileClassifier</vt:lpwstr>
  </property>
</Properties>
</file>